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comments/modernComment_100_0.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sldIdLst>
    <p:sldId id="256" r:id="rId6"/>
    <p:sldId id="257" r:id="rId7"/>
    <p:sldId id="258" r:id="rId8"/>
    <p:sldId id="263" r:id="rId9"/>
    <p:sldId id="264" r:id="rId10"/>
    <p:sldId id="266" r:id="rId11"/>
    <p:sldId id="26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B4A6508-6111-1E20-B6FB-0D5763F48CD1}" name="Yuke Duan" initials="" userId="S::yuked@yorku.ca::4770e80a-256b-4859-8eea-54a6fee92732" providerId="AD"/>
  <p188:author id="{125A202F-4C77-C7D3-CBE7-600A8AD96314}" name="Angelina Ayres" initials="" userId="S::an0ayres@yorku.ca::bf49612b-1b40-4cf6-925b-9eef434e1c6c" providerId="AD"/>
  <p188:author id="{51544756-0A80-CE9F-F280-AD27B7F38169}" name="Rahik Hasan" initials="RH" userId="S::rahikr9@yorku.ca::4a049d5b-967c-471c-8d65-f160d6527035" providerId="AD"/>
  <p188:author id="{11D51457-228D-5BE6-8E5F-1133E26FDBC2}" name="Akriti Saklani" initials="" userId="S::akriti28@yorku.ca::a62ce7e2-dae9-4e1d-8eb4-67f0a6889d33" providerId="AD"/>
  <p188:author id="{B676396B-39EA-53C0-1B64-74EAA17C2D23}" name="Xiaoxia Chen" initials="" userId="S::xiaoxia1@yorku.ca::90d9ea3c-1ac9-4887-8f99-be7861aa31f6" providerId="AD"/>
  <p188:author id="{BCDAF6DB-C687-862D-33B1-68D14FA615AC}" name="Priya Chaudhuri" initials="" userId="S::priyac96@yorku.ca::01532bbc-99b3-4f7a-a83e-759b937e22c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254C5"/>
    <a:srgbClr val="009F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6F196D-9B98-0505-B4A1-064C61670041}" v="99" dt="2024-06-04T22:27:47.137"/>
    <p1510:client id="{08592C01-46AF-680C-4513-42C74694CA29}" v="90" dt="2024-06-04T18:16:33.024"/>
    <p1510:client id="{3B130316-B857-0DE4-EFE9-B8AAFEC664DA}" v="3" dt="2024-06-04T21:50:33.820"/>
    <p1510:client id="{46CCC61C-5DCB-C6DB-E7F0-237CC4C8378F}" v="85" dt="2024-06-04T18:17:12.611"/>
    <p1510:client id="{6EF61BEB-D443-AD84-5F31-4DC0B97589DB}" v="14" dt="2024-06-04T22:21:12.254"/>
    <p1510:client id="{760CED02-9C01-4882-852F-71577D9D496F}" v="263" dt="2024-06-04T22:32:33.598"/>
    <p1510:client id="{94065A21-B15E-9D2D-F59F-6325CD0F0510}" v="2" dt="2024-06-04T03:49:33.479"/>
    <p1510:client id="{A76AC727-4C41-4137-BD92-288F82481995}" v="495" dt="2024-06-04T22:45:04.669"/>
    <p1510:client id="{B3595608-59EC-51AF-1187-329172F698F9}" v="30" dt="2024-06-04T17:36:09.111"/>
    <p1510:client id="{BC84B368-596A-AF4D-FBD9-8DD9665ED8A2}" v="4" dt="2024-06-04T21:53:36.8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75" d="100"/>
          <a:sy n="75" d="100"/>
        </p:scale>
        <p:origin x="62" y="4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presProps" Target="presProps.xml"/><Relationship Id="rId18" Type="http://schemas.microsoft.com/office/2018/10/relationships/authors" Target="author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theme" Target="theme/theme1.xml"/><Relationship Id="rId10" Type="http://schemas.openxmlformats.org/officeDocument/2006/relationships/slide" Target="slides/slide5.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viewProps" Target="viewProps.xml"/></Relationships>
</file>

<file path=ppt/comments/modernComment_100_0.xml><?xml version="1.0" encoding="utf-8"?>
<p188:cmLst xmlns:a="http://schemas.openxmlformats.org/drawingml/2006/main" xmlns:r="http://schemas.openxmlformats.org/officeDocument/2006/relationships" xmlns:p188="http://schemas.microsoft.com/office/powerpoint/2018/8/main">
  <p188:cm id="{98CD306B-A328-4A67-B167-1136CFB555FF}" authorId="{51544756-0A80-CE9F-F280-AD27B7F38169}" status="resolved" created="2024-06-04T03:45:33.403" startDate="2024-06-04T03:45:33.404" dueDate="2024-06-04T03:45:33.404" assignedTo="{11D51457-228D-5BE6-8E5F-1133E26FDBC2}" complete="100000" title="@Akriti Saklani ">
    <ac:deMkLst xmlns:ac="http://schemas.microsoft.com/office/drawing/2013/main/command">
      <pc:docMk xmlns:pc="http://schemas.microsoft.com/office/powerpoint/2013/main/command"/>
      <pc:sldMk xmlns:pc="http://schemas.microsoft.com/office/powerpoint/2013/main/command" cId="0" sldId="256"/>
      <ac:spMk id="40" creationId="{CE63D463-DC15-BAF7-CD46-213740000090}"/>
    </ac:deMkLst>
    <p188:txBody>
      <a:bodyPr/>
      <a:lstStyle/>
      <a:p>
        <a:r>
          <a:rPr lang="en-US"/>
          <a:t>[@Akriti Saklani] </a:t>
        </a:r>
      </a:p>
    </p188:txBody>
    <p188:extLst>
      <p:ext xmlns:p="http://schemas.openxmlformats.org/presentationml/2006/main" uri="{5BB2D875-25FF-4072-B9AC-8F64D62656EB}">
        <p228:taskDetails xmlns:p228="http://schemas.microsoft.com/office/powerpoint/2022/08/main">
          <p228:history>
            <p228:event time="2024-06-04T03:45:33.403" id="{F48A66D8-5A23-4C0E-BB15-9DE9A990703D}">
              <p228:atrbtn authorId="{51544756-0A80-CE9F-F280-AD27B7F38169}"/>
              <p228:anchr>
                <p228:comment id="{98CD306B-A328-4A67-B167-1136CFB555FF}"/>
              </p228:anchr>
              <p228:add/>
            </p228:event>
            <p228:event time="2024-06-04T03:45:33.403" id="{DC6AC9E8-75C6-419F-A537-C5507FBD0C89}">
              <p228:atrbtn authorId="{51544756-0A80-CE9F-F280-AD27B7F38169}"/>
              <p228:anchr>
                <p228:comment id="{98CD306B-A328-4A67-B167-1136CFB555FF}"/>
              </p228:anchr>
              <p228:asgn authorId="{11D51457-228D-5BE6-8E5F-1133E26FDBC2}"/>
            </p228:event>
            <p228:event time="2024-06-04T03:45:33.403" id="{E274C94D-7AFF-47A1-A750-47CE315187BD}">
              <p228:atrbtn authorId="{51544756-0A80-CE9F-F280-AD27B7F38169}"/>
              <p228:anchr>
                <p228:comment id="{98CD306B-A328-4A67-B167-1136CFB555FF}"/>
              </p228:anchr>
              <p228:title val="@Akriti Saklani "/>
            </p228:event>
            <p228:event time="2024-06-04T03:45:33.403" id="{B7EB4E9B-2605-44FE-A741-F365157CA2B6}">
              <p228:atrbtn authorId="{51544756-0A80-CE9F-F280-AD27B7F38169}"/>
              <p228:anchr>
                <p228:comment id="{98CD306B-A328-4A67-B167-1136CFB555FF}"/>
              </p228:anchr>
              <p228:date stDt="2024-06-04T03:45:33.404" endDt="2024-06-04T03:45:33.404"/>
            </p228:event>
            <p228:event time="2024-06-04T20:34:55.560" id="{4FA0A9A1-D48F-483F-BCA6-C911C7E6271C}">
              <p228:atrbtn authorId="{51544756-0A80-CE9F-F280-AD27B7F38169}"/>
              <p228:anchr>
                <p228:comment id="{00000000-0000-0000-0000-000000000000}"/>
              </p228:anchr>
              <p228:pcntCmplt val="100000"/>
            </p228:event>
          </p228:history>
        </p228:taskDetails>
      </p:ext>
    </p188:extLst>
  </p188:cm>
  <p188:cm id="{C910B606-7ED2-4940-8D33-500A369A62A7}" authorId="{51544756-0A80-CE9F-F280-AD27B7F38169}" status="resolved" created="2024-06-04T03:45:43.936" startDate="2024-06-04T03:45:43.936" dueDate="2024-06-04T03:45:43.936" assignedTo="{125A202F-4C77-C7D3-CBE7-600A8AD96314}" complete="100000" title="@Angelina Ayres ">
    <ac:deMkLst xmlns:ac="http://schemas.microsoft.com/office/drawing/2013/main/command">
      <pc:docMk xmlns:pc="http://schemas.microsoft.com/office/powerpoint/2013/main/command"/>
      <pc:sldMk xmlns:pc="http://schemas.microsoft.com/office/powerpoint/2013/main/command" cId="0" sldId="256"/>
      <ac:spMk id="37" creationId="{7E46B4BE-816A-26E5-396C-95DCD50F92B1}"/>
    </ac:deMkLst>
    <p188:txBody>
      <a:bodyPr/>
      <a:lstStyle/>
      <a:p>
        <a:r>
          <a:rPr lang="en-US"/>
          <a:t>[@Angelina Ayres] </a:t>
        </a:r>
      </a:p>
    </p188:txBody>
    <p188:extLst>
      <p:ext xmlns:p="http://schemas.openxmlformats.org/presentationml/2006/main" uri="{5BB2D875-25FF-4072-B9AC-8F64D62656EB}">
        <p228:taskDetails xmlns:p228="http://schemas.microsoft.com/office/powerpoint/2022/08/main">
          <p228:history>
            <p228:event time="2024-06-04T03:45:43.936" id="{F6DD2AD9-777C-4C8F-A2F4-141E619850E7}">
              <p228:atrbtn authorId="{51544756-0A80-CE9F-F280-AD27B7F38169}"/>
              <p228:anchr>
                <p228:comment id="{C910B606-7ED2-4940-8D33-500A369A62A7}"/>
              </p228:anchr>
              <p228:add/>
            </p228:event>
            <p228:event time="2024-06-04T03:45:43.936" id="{362295BC-4749-467C-B07C-A3B3B61C18F1}">
              <p228:atrbtn authorId="{51544756-0A80-CE9F-F280-AD27B7F38169}"/>
              <p228:anchr>
                <p228:comment id="{C910B606-7ED2-4940-8D33-500A369A62A7}"/>
              </p228:anchr>
              <p228:asgn authorId="{125A202F-4C77-C7D3-CBE7-600A8AD96314}"/>
            </p228:event>
            <p228:event time="2024-06-04T03:45:43.936" id="{5E3A8A45-3707-426F-AE5C-9D10D817C212}">
              <p228:atrbtn authorId="{51544756-0A80-CE9F-F280-AD27B7F38169}"/>
              <p228:anchr>
                <p228:comment id="{C910B606-7ED2-4940-8D33-500A369A62A7}"/>
              </p228:anchr>
              <p228:title val="@Angelina Ayres "/>
            </p228:event>
            <p228:event time="2024-06-04T03:45:43.936" id="{543556CC-4442-45C6-9F08-95FA90751E3D}">
              <p228:atrbtn authorId="{51544756-0A80-CE9F-F280-AD27B7F38169}"/>
              <p228:anchr>
                <p228:comment id="{C910B606-7ED2-4940-8D33-500A369A62A7}"/>
              </p228:anchr>
              <p228:date stDt="2024-06-04T03:45:43.936" endDt="2024-06-04T03:45:43.936"/>
            </p228:event>
            <p228:event time="2024-06-04T20:34:53.073" id="{8C103263-67B1-4170-9BBC-8C6C0C89D3EC}">
              <p228:atrbtn authorId="{51544756-0A80-CE9F-F280-AD27B7F38169}"/>
              <p228:anchr>
                <p228:comment id="{00000000-0000-0000-0000-000000000000}"/>
              </p228:anchr>
              <p228:pcntCmplt val="100000"/>
            </p228:event>
          </p228:history>
        </p228:taskDetails>
      </p:ext>
    </p188:extLst>
  </p188:cm>
  <p188:cm id="{D13E3135-1419-496B-82DA-8B58CB53E562}" authorId="{51544756-0A80-CE9F-F280-AD27B7F38169}" created="2024-06-04T03:46:11.242" startDate="2024-06-04T03:46:11.242" dueDate="2024-06-04T03:46:11.242" assignedTo="{BCDAF6DB-C687-862D-33B1-68D14FA615AC}" title="@Priya Chaudhuri ">
    <ac:deMkLst xmlns:ac="http://schemas.microsoft.com/office/drawing/2013/main/command">
      <pc:docMk xmlns:pc="http://schemas.microsoft.com/office/powerpoint/2013/main/command"/>
      <pc:sldMk xmlns:pc="http://schemas.microsoft.com/office/powerpoint/2013/main/command" cId="0" sldId="256"/>
      <ac:spMk id="34" creationId="{9228D21E-8532-7EA8-8880-34FC10E07E7A}"/>
    </ac:deMkLst>
    <p188:txBody>
      <a:bodyPr/>
      <a:lstStyle/>
      <a:p>
        <a:r>
          <a:rPr lang="en-US"/>
          <a:t>[@Priya Chaudhuri] </a:t>
        </a:r>
      </a:p>
    </p188:txBody>
    <p188:extLst>
      <p:ext xmlns:p="http://schemas.openxmlformats.org/presentationml/2006/main" uri="{5BB2D875-25FF-4072-B9AC-8F64D62656EB}">
        <p228:taskDetails xmlns:p228="http://schemas.microsoft.com/office/powerpoint/2022/08/main">
          <p228:history>
            <p228:event time="2024-06-04T03:46:11.242" id="{EAB7BD90-2B2F-4CF3-BD4C-29D863F14F7D}">
              <p228:atrbtn authorId="{51544756-0A80-CE9F-F280-AD27B7F38169}"/>
              <p228:anchr>
                <p228:comment id="{D13E3135-1419-496B-82DA-8B58CB53E562}"/>
              </p228:anchr>
              <p228:add/>
            </p228:event>
            <p228:event time="2024-06-04T03:46:11.242" id="{78DC3B0F-2F88-43E6-8AA5-10C6FB32DF04}">
              <p228:atrbtn authorId="{51544756-0A80-CE9F-F280-AD27B7F38169}"/>
              <p228:anchr>
                <p228:comment id="{D13E3135-1419-496B-82DA-8B58CB53E562}"/>
              </p228:anchr>
              <p228:asgn authorId="{BCDAF6DB-C687-862D-33B1-68D14FA615AC}"/>
            </p228:event>
            <p228:event time="2024-06-04T03:46:11.242" id="{BC0DC8D2-AA5C-427D-81BC-7ED17BF2287B}">
              <p228:atrbtn authorId="{51544756-0A80-CE9F-F280-AD27B7F38169}"/>
              <p228:anchr>
                <p228:comment id="{D13E3135-1419-496B-82DA-8B58CB53E562}"/>
              </p228:anchr>
              <p228:title val="@Priya Chaudhuri "/>
            </p228:event>
            <p228:event time="2024-06-04T03:46:11.242" id="{3ADFF985-BA65-474D-8E5F-AF867087FFA2}">
              <p228:atrbtn authorId="{51544756-0A80-CE9F-F280-AD27B7F38169}"/>
              <p228:anchr>
                <p228:comment id="{D13E3135-1419-496B-82DA-8B58CB53E562}"/>
              </p228:anchr>
              <p228:date stDt="2024-06-04T03:46:11.242" endDt="2024-06-04T03:46:11.242"/>
            </p228:event>
            <p228:event time="2024-06-04T20:34:36.837" id="{53D12ABD-55BD-43D8-A9FF-2617131D1FCD}">
              <p228:atrbtn authorId="{51544756-0A80-CE9F-F280-AD27B7F38169}"/>
              <p228:anchr>
                <p228:comment id="{00000000-0000-0000-0000-000000000000}"/>
              </p228:anchr>
              <p228:pcntCmplt val="100000"/>
            </p228:event>
            <p228:event time="2024-06-04T20:34:44.367" id="{69920ABA-ED8D-485B-8F19-3CED00194276}">
              <p228:atrbtn authorId="{51544756-0A80-CE9F-F280-AD27B7F38169}"/>
              <p228:anchr>
                <p228:comment id="{00000000-0000-0000-0000-000000000000}"/>
              </p228:anchr>
              <p228:pcntCmplt val="0"/>
            </p228:event>
          </p228:history>
        </p228:taskDetails>
      </p:ext>
    </p188:extLst>
  </p188:cm>
  <p188:cm id="{F3994873-B2C3-4768-9F43-64DE657E89F3}" authorId="{51544756-0A80-CE9F-F280-AD27B7F38169}" status="resolved" created="2024-06-04T03:46:24.523" startDate="2024-06-04T03:46:24.523" dueDate="2024-06-04T03:46:24.523" assignedTo="{7B4A6508-6111-1E20-B6FB-0D5763F48CD1}" complete="100000" title="@Yuke Duan ">
    <ac:deMkLst xmlns:ac="http://schemas.microsoft.com/office/drawing/2013/main/command">
      <pc:docMk xmlns:pc="http://schemas.microsoft.com/office/powerpoint/2013/main/command"/>
      <pc:sldMk xmlns:pc="http://schemas.microsoft.com/office/powerpoint/2013/main/command" cId="0" sldId="256"/>
      <ac:grpSpMk id="30" creationId="{2C412BC3-0C2D-EBAF-BA9E-A79BFF45B525}"/>
    </ac:deMkLst>
    <p188:txBody>
      <a:bodyPr/>
      <a:lstStyle/>
      <a:p>
        <a:r>
          <a:rPr lang="en-US"/>
          <a:t>[@Yuke Duan] </a:t>
        </a:r>
      </a:p>
    </p188:txBody>
    <p188:extLst>
      <p:ext xmlns:p="http://schemas.openxmlformats.org/presentationml/2006/main" uri="{5BB2D875-25FF-4072-B9AC-8F64D62656EB}">
        <p228:taskDetails xmlns:p228="http://schemas.microsoft.com/office/powerpoint/2022/08/main">
          <p228:history>
            <p228:event time="2024-06-04T03:46:24.523" id="{655767F0-EDA5-47B3-B1B7-87EECED3E2FC}">
              <p228:atrbtn authorId="{51544756-0A80-CE9F-F280-AD27B7F38169}"/>
              <p228:anchr>
                <p228:comment id="{F3994873-B2C3-4768-9F43-64DE657E89F3}"/>
              </p228:anchr>
              <p228:add/>
            </p228:event>
            <p228:event time="2024-06-04T03:46:24.523" id="{6A32437D-4DCB-4E24-A3D0-8AE8A891A86A}">
              <p228:atrbtn authorId="{51544756-0A80-CE9F-F280-AD27B7F38169}"/>
              <p228:anchr>
                <p228:comment id="{F3994873-B2C3-4768-9F43-64DE657E89F3}"/>
              </p228:anchr>
              <p228:asgn authorId="{7B4A6508-6111-1E20-B6FB-0D5763F48CD1}"/>
            </p228:event>
            <p228:event time="2024-06-04T03:46:24.523" id="{3E2B99F0-7D97-4584-9E69-EF89540896F9}">
              <p228:atrbtn authorId="{51544756-0A80-CE9F-F280-AD27B7F38169}"/>
              <p228:anchr>
                <p228:comment id="{F3994873-B2C3-4768-9F43-64DE657E89F3}"/>
              </p228:anchr>
              <p228:title val="@Yuke Duan "/>
            </p228:event>
            <p228:event time="2024-06-04T03:46:24.523" id="{23D7ED50-C5AF-4E4A-9B5A-42125A219665}">
              <p228:atrbtn authorId="{51544756-0A80-CE9F-F280-AD27B7F38169}"/>
              <p228:anchr>
                <p228:comment id="{F3994873-B2C3-4768-9F43-64DE657E89F3}"/>
              </p228:anchr>
              <p228:date stDt="2024-06-04T03:46:24.523" endDt="2024-06-04T03:46:24.523"/>
            </p228:event>
            <p228:event time="2024-06-04T20:34:41.147" id="{087F713F-5462-4F0E-A79C-5DCC20652C34}">
              <p228:atrbtn authorId="{51544756-0A80-CE9F-F280-AD27B7F38169}"/>
              <p228:anchr>
                <p228:comment id="{00000000-0000-0000-0000-000000000000}"/>
              </p228:anchr>
              <p228:pcntCmplt val="100000"/>
            </p228:event>
          </p228:history>
        </p228:taskDetails>
      </p:ext>
    </p188:extLst>
  </p188:cm>
  <p188:cm id="{8E050F14-4718-4561-80CF-47D9A9D060F4}" authorId="{51544756-0A80-CE9F-F280-AD27B7F38169}" status="resolved" created="2024-06-04T03:46:35.217" startDate="2024-06-04T03:46:35.217" dueDate="2024-06-04T03:46:35.217" assignedTo="{B676396B-39EA-53C0-1B64-74EAA17C2D23}" complete="100000" title="@Xiaoxia Chen ">
    <ac:deMkLst xmlns:ac="http://schemas.microsoft.com/office/drawing/2013/main/command">
      <pc:docMk xmlns:pc="http://schemas.microsoft.com/office/powerpoint/2013/main/command"/>
      <pc:sldMk xmlns:pc="http://schemas.microsoft.com/office/powerpoint/2013/main/command" cId="0" sldId="256"/>
      <ac:grpSpMk id="27" creationId="{16181BC6-D735-E048-3FE2-CCB118F90D20}"/>
    </ac:deMkLst>
    <p188:replyLst>
      <p188:reply id="{11217088-CF57-44AB-A6C9-713CD2B4EC84}" authorId="{B676396B-39EA-53C0-1B64-74EAA17C2D23}" created="2024-06-04T03:49:33.479">
        <p188:txBody>
          <a:bodyPr/>
          <a:lstStyle/>
          <a:p>
            <a:r>
              <a:rPr lang="zh-CN" altLang="en-US"/>
              <a:t>Xiaoxia Chen 220988267</a:t>
            </a:r>
          </a:p>
        </p188:txBody>
      </p188:reply>
    </p188:replyLst>
    <p188:txBody>
      <a:bodyPr/>
      <a:lstStyle/>
      <a:p>
        <a:r>
          <a:rPr lang="en-US"/>
          <a:t>[@Xiaoxia Chen] </a:t>
        </a:r>
      </a:p>
    </p188:txBody>
    <p188:extLst>
      <p:ext xmlns:p="http://schemas.openxmlformats.org/presentationml/2006/main" uri="{5BB2D875-25FF-4072-B9AC-8F64D62656EB}">
        <p228:taskDetails xmlns:p228="http://schemas.microsoft.com/office/powerpoint/2022/08/main">
          <p228:history>
            <p228:event time="2024-06-04T03:46:35.217" id="{3683CD14-1367-43B6-91F5-9BFD559DD93A}">
              <p228:atrbtn authorId="{51544756-0A80-CE9F-F280-AD27B7F38169}"/>
              <p228:anchr>
                <p228:comment id="{8E050F14-4718-4561-80CF-47D9A9D060F4}"/>
              </p228:anchr>
              <p228:add/>
            </p228:event>
            <p228:event time="2024-06-04T03:46:35.217" id="{3D22C829-A677-44F9-A480-E67CDB412313}">
              <p228:atrbtn authorId="{51544756-0A80-CE9F-F280-AD27B7F38169}"/>
              <p228:anchr>
                <p228:comment id="{8E050F14-4718-4561-80CF-47D9A9D060F4}"/>
              </p228:anchr>
              <p228:asgn authorId="{B676396B-39EA-53C0-1B64-74EAA17C2D23}"/>
            </p228:event>
            <p228:event time="2024-06-04T03:46:35.217" id="{AB98A902-2A86-480B-A668-7145E68F5EE6}">
              <p228:atrbtn authorId="{51544756-0A80-CE9F-F280-AD27B7F38169}"/>
              <p228:anchr>
                <p228:comment id="{8E050F14-4718-4561-80CF-47D9A9D060F4}"/>
              </p228:anchr>
              <p228:title val="@Xiaoxia Chen "/>
            </p228:event>
            <p228:event time="2024-06-04T03:46:35.217" id="{768832FB-BB8B-44F1-965A-5FBDA4F16C62}">
              <p228:atrbtn authorId="{51544756-0A80-CE9F-F280-AD27B7F38169}"/>
              <p228:anchr>
                <p228:comment id="{8E050F14-4718-4561-80CF-47D9A9D060F4}"/>
              </p228:anchr>
              <p228:date stDt="2024-06-04T03:46:35.217" endDt="2024-06-04T03:46:35.217"/>
            </p228:event>
            <p228:event time="2024-06-04T20:34:49.722" id="{33873C69-3A49-440E-B9AD-9D4EABE250C5}">
              <p228:atrbtn authorId="{51544756-0A80-CE9F-F280-AD27B7F38169}"/>
              <p228:anchr>
                <p228:comment id="{00000000-0000-0000-0000-000000000000}"/>
              </p228:anchr>
              <p228:pcntCmplt val="100000"/>
            </p228:event>
          </p228:history>
        </p228:taskDetails>
      </p:ext>
      <p:ext xmlns:p="http://schemas.openxmlformats.org/presentationml/2006/main" uri="{57CB4572-C831-44C2-8A1C-0ADB6CCDFE69}">
        <p223:reactions xmlns:p223="http://schemas.microsoft.com/office/powerpoint/2022/03/main">
          <p223:rxn type="👍">
            <p223:instance time="2024-06-04T03:48:26.714" authorId="{B676396B-39EA-53C0-1B64-74EAA17C2D23}"/>
          </p223:rxn>
        </p223:reactions>
      </p:ext>
    </p188:extLst>
  </p188:cm>
</p188: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B5BEB-36E3-9ACA-4E1D-6497DF8FCE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EAC19D6-8E2B-7B3C-7DB6-9D094B255D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E35B508-5FE1-5DDE-6025-47C62AD72F94}"/>
              </a:ext>
            </a:extLst>
          </p:cNvPr>
          <p:cNvSpPr>
            <a:spLocks noGrp="1"/>
          </p:cNvSpPr>
          <p:nvPr>
            <p:ph type="dt" sz="half" idx="10"/>
          </p:nvPr>
        </p:nvSpPr>
        <p:spPr/>
        <p:txBody>
          <a:bodyPr/>
          <a:lstStyle/>
          <a:p>
            <a:fld id="{2AE817F5-22DE-4B95-A8CE-532BF6D46E08}" type="datetimeFigureOut">
              <a:rPr lang="en-US" smtClean="0"/>
              <a:t>6/4/2024</a:t>
            </a:fld>
            <a:endParaRPr lang="en-US"/>
          </a:p>
        </p:txBody>
      </p:sp>
      <p:sp>
        <p:nvSpPr>
          <p:cNvPr id="5" name="Footer Placeholder 4">
            <a:extLst>
              <a:ext uri="{FF2B5EF4-FFF2-40B4-BE49-F238E27FC236}">
                <a16:creationId xmlns:a16="http://schemas.microsoft.com/office/drawing/2014/main" id="{ABE72113-BA33-66C4-1DCB-4BCD99009E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889716-E8C9-A9F2-077C-CCDF0C2B7453}"/>
              </a:ext>
            </a:extLst>
          </p:cNvPr>
          <p:cNvSpPr>
            <a:spLocks noGrp="1"/>
          </p:cNvSpPr>
          <p:nvPr>
            <p:ph type="sldNum" sz="quarter" idx="12"/>
          </p:nvPr>
        </p:nvSpPr>
        <p:spPr/>
        <p:txBody>
          <a:bodyPr/>
          <a:lstStyle/>
          <a:p>
            <a:fld id="{70335593-332A-4DCA-B220-7B13D6055668}" type="slidenum">
              <a:rPr lang="en-US" smtClean="0"/>
              <a:t>‹#›</a:t>
            </a:fld>
            <a:endParaRPr lang="en-US"/>
          </a:p>
        </p:txBody>
      </p:sp>
    </p:spTree>
    <p:extLst>
      <p:ext uri="{BB962C8B-B14F-4D97-AF65-F5344CB8AC3E}">
        <p14:creationId xmlns:p14="http://schemas.microsoft.com/office/powerpoint/2010/main" val="147032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527FD-EC58-9BA4-D364-2755ABDCE2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F87713-4F47-10B8-78A2-06F03E36FF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E1ED7C-07A5-B16A-9793-34806D1A15ED}"/>
              </a:ext>
            </a:extLst>
          </p:cNvPr>
          <p:cNvSpPr>
            <a:spLocks noGrp="1"/>
          </p:cNvSpPr>
          <p:nvPr>
            <p:ph type="dt" sz="half" idx="10"/>
          </p:nvPr>
        </p:nvSpPr>
        <p:spPr/>
        <p:txBody>
          <a:bodyPr/>
          <a:lstStyle/>
          <a:p>
            <a:fld id="{2AE817F5-22DE-4B95-A8CE-532BF6D46E08}" type="datetimeFigureOut">
              <a:rPr lang="en-US" smtClean="0"/>
              <a:t>6/4/2024</a:t>
            </a:fld>
            <a:endParaRPr lang="en-US"/>
          </a:p>
        </p:txBody>
      </p:sp>
      <p:sp>
        <p:nvSpPr>
          <p:cNvPr id="5" name="Footer Placeholder 4">
            <a:extLst>
              <a:ext uri="{FF2B5EF4-FFF2-40B4-BE49-F238E27FC236}">
                <a16:creationId xmlns:a16="http://schemas.microsoft.com/office/drawing/2014/main" id="{B1E8E0B0-F329-FCE6-53DC-70FD040E96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27E34B-98D8-1099-139E-B3AC03F3BF36}"/>
              </a:ext>
            </a:extLst>
          </p:cNvPr>
          <p:cNvSpPr>
            <a:spLocks noGrp="1"/>
          </p:cNvSpPr>
          <p:nvPr>
            <p:ph type="sldNum" sz="quarter" idx="12"/>
          </p:nvPr>
        </p:nvSpPr>
        <p:spPr/>
        <p:txBody>
          <a:bodyPr/>
          <a:lstStyle/>
          <a:p>
            <a:fld id="{70335593-332A-4DCA-B220-7B13D6055668}" type="slidenum">
              <a:rPr lang="en-US" smtClean="0"/>
              <a:t>‹#›</a:t>
            </a:fld>
            <a:endParaRPr lang="en-US"/>
          </a:p>
        </p:txBody>
      </p:sp>
    </p:spTree>
    <p:extLst>
      <p:ext uri="{BB962C8B-B14F-4D97-AF65-F5344CB8AC3E}">
        <p14:creationId xmlns:p14="http://schemas.microsoft.com/office/powerpoint/2010/main" val="1457483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58BC77-D7FD-D9CC-0C68-0820008CE5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2DC8E8-219F-CBF6-A074-7B6F054360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80C326-26EB-942C-713D-B774E5D18365}"/>
              </a:ext>
            </a:extLst>
          </p:cNvPr>
          <p:cNvSpPr>
            <a:spLocks noGrp="1"/>
          </p:cNvSpPr>
          <p:nvPr>
            <p:ph type="dt" sz="half" idx="10"/>
          </p:nvPr>
        </p:nvSpPr>
        <p:spPr/>
        <p:txBody>
          <a:bodyPr/>
          <a:lstStyle/>
          <a:p>
            <a:fld id="{2AE817F5-22DE-4B95-A8CE-532BF6D46E08}" type="datetimeFigureOut">
              <a:rPr lang="en-US" smtClean="0"/>
              <a:t>6/4/2024</a:t>
            </a:fld>
            <a:endParaRPr lang="en-US"/>
          </a:p>
        </p:txBody>
      </p:sp>
      <p:sp>
        <p:nvSpPr>
          <p:cNvPr id="5" name="Footer Placeholder 4">
            <a:extLst>
              <a:ext uri="{FF2B5EF4-FFF2-40B4-BE49-F238E27FC236}">
                <a16:creationId xmlns:a16="http://schemas.microsoft.com/office/drawing/2014/main" id="{CD37A049-7C4C-8BEF-9EAE-A17D4808F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249A03-5333-235C-F467-916627939926}"/>
              </a:ext>
            </a:extLst>
          </p:cNvPr>
          <p:cNvSpPr>
            <a:spLocks noGrp="1"/>
          </p:cNvSpPr>
          <p:nvPr>
            <p:ph type="sldNum" sz="quarter" idx="12"/>
          </p:nvPr>
        </p:nvSpPr>
        <p:spPr/>
        <p:txBody>
          <a:bodyPr/>
          <a:lstStyle/>
          <a:p>
            <a:fld id="{70335593-332A-4DCA-B220-7B13D6055668}" type="slidenum">
              <a:rPr lang="en-US" smtClean="0"/>
              <a:t>‹#›</a:t>
            </a:fld>
            <a:endParaRPr lang="en-US"/>
          </a:p>
        </p:txBody>
      </p:sp>
    </p:spTree>
    <p:extLst>
      <p:ext uri="{BB962C8B-B14F-4D97-AF65-F5344CB8AC3E}">
        <p14:creationId xmlns:p14="http://schemas.microsoft.com/office/powerpoint/2010/main" val="12969797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890769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804928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273667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206615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223382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915276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612521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9258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089B3-4BCC-5B42-43DD-BE457BF977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F5E055-3F39-7D9C-DDDF-22DA9B3F51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E51296-A9B0-E0EF-2A0D-F0ABEBEA43DD}"/>
              </a:ext>
            </a:extLst>
          </p:cNvPr>
          <p:cNvSpPr>
            <a:spLocks noGrp="1"/>
          </p:cNvSpPr>
          <p:nvPr>
            <p:ph type="dt" sz="half" idx="10"/>
          </p:nvPr>
        </p:nvSpPr>
        <p:spPr/>
        <p:txBody>
          <a:bodyPr/>
          <a:lstStyle/>
          <a:p>
            <a:fld id="{2AE817F5-22DE-4B95-A8CE-532BF6D46E08}" type="datetimeFigureOut">
              <a:rPr lang="en-US" smtClean="0"/>
              <a:t>6/4/2024</a:t>
            </a:fld>
            <a:endParaRPr lang="en-US"/>
          </a:p>
        </p:txBody>
      </p:sp>
      <p:sp>
        <p:nvSpPr>
          <p:cNvPr id="5" name="Footer Placeholder 4">
            <a:extLst>
              <a:ext uri="{FF2B5EF4-FFF2-40B4-BE49-F238E27FC236}">
                <a16:creationId xmlns:a16="http://schemas.microsoft.com/office/drawing/2014/main" id="{825A4BA7-E93C-A911-2D78-0F57800819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9C07AF-AEC1-B024-2677-C94EDA7CA614}"/>
              </a:ext>
            </a:extLst>
          </p:cNvPr>
          <p:cNvSpPr>
            <a:spLocks noGrp="1"/>
          </p:cNvSpPr>
          <p:nvPr>
            <p:ph type="sldNum" sz="quarter" idx="12"/>
          </p:nvPr>
        </p:nvSpPr>
        <p:spPr/>
        <p:txBody>
          <a:bodyPr/>
          <a:lstStyle/>
          <a:p>
            <a:fld id="{70335593-332A-4DCA-B220-7B13D6055668}" type="slidenum">
              <a:rPr lang="en-US" smtClean="0"/>
              <a:t>‹#›</a:t>
            </a:fld>
            <a:endParaRPr lang="en-US"/>
          </a:p>
        </p:txBody>
      </p:sp>
    </p:spTree>
    <p:extLst>
      <p:ext uri="{BB962C8B-B14F-4D97-AF65-F5344CB8AC3E}">
        <p14:creationId xmlns:p14="http://schemas.microsoft.com/office/powerpoint/2010/main" val="25538840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955206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52835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50661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9B2F7-3674-8B1C-A6F2-4E7169F95C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4A53C2A-2065-E045-C443-1039EE9B17E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7A4721-7073-509F-5596-82FA44F03EBC}"/>
              </a:ext>
            </a:extLst>
          </p:cNvPr>
          <p:cNvSpPr>
            <a:spLocks noGrp="1"/>
          </p:cNvSpPr>
          <p:nvPr>
            <p:ph type="dt" sz="half" idx="10"/>
          </p:nvPr>
        </p:nvSpPr>
        <p:spPr/>
        <p:txBody>
          <a:bodyPr/>
          <a:lstStyle/>
          <a:p>
            <a:fld id="{2AE817F5-22DE-4B95-A8CE-532BF6D46E08}" type="datetimeFigureOut">
              <a:rPr lang="en-US" smtClean="0"/>
              <a:t>6/4/2024</a:t>
            </a:fld>
            <a:endParaRPr lang="en-US"/>
          </a:p>
        </p:txBody>
      </p:sp>
      <p:sp>
        <p:nvSpPr>
          <p:cNvPr id="5" name="Footer Placeholder 4">
            <a:extLst>
              <a:ext uri="{FF2B5EF4-FFF2-40B4-BE49-F238E27FC236}">
                <a16:creationId xmlns:a16="http://schemas.microsoft.com/office/drawing/2014/main" id="{5449D168-31E9-FB80-B04D-9BC4F6E9E3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8D3F4F-7CC0-ECE2-4B8B-EA7FE0366475}"/>
              </a:ext>
            </a:extLst>
          </p:cNvPr>
          <p:cNvSpPr>
            <a:spLocks noGrp="1"/>
          </p:cNvSpPr>
          <p:nvPr>
            <p:ph type="sldNum" sz="quarter" idx="12"/>
          </p:nvPr>
        </p:nvSpPr>
        <p:spPr/>
        <p:txBody>
          <a:bodyPr/>
          <a:lstStyle/>
          <a:p>
            <a:fld id="{70335593-332A-4DCA-B220-7B13D6055668}" type="slidenum">
              <a:rPr lang="en-US" smtClean="0"/>
              <a:t>‹#›</a:t>
            </a:fld>
            <a:endParaRPr lang="en-US"/>
          </a:p>
        </p:txBody>
      </p:sp>
    </p:spTree>
    <p:extLst>
      <p:ext uri="{BB962C8B-B14F-4D97-AF65-F5344CB8AC3E}">
        <p14:creationId xmlns:p14="http://schemas.microsoft.com/office/powerpoint/2010/main" val="577078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6B3F3-DE17-875D-D2EF-15EA0F5D89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872AD0-A4B5-FBC3-5572-0ADA2B5E2CA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58B891A-C2BD-6D55-473E-59C0A12AA2D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1A4433C-DFC0-2C3F-AFEE-287EBF596C15}"/>
              </a:ext>
            </a:extLst>
          </p:cNvPr>
          <p:cNvSpPr>
            <a:spLocks noGrp="1"/>
          </p:cNvSpPr>
          <p:nvPr>
            <p:ph type="dt" sz="half" idx="10"/>
          </p:nvPr>
        </p:nvSpPr>
        <p:spPr/>
        <p:txBody>
          <a:bodyPr/>
          <a:lstStyle/>
          <a:p>
            <a:fld id="{2AE817F5-22DE-4B95-A8CE-532BF6D46E08}" type="datetimeFigureOut">
              <a:rPr lang="en-US" smtClean="0"/>
              <a:t>6/4/2024</a:t>
            </a:fld>
            <a:endParaRPr lang="en-US"/>
          </a:p>
        </p:txBody>
      </p:sp>
      <p:sp>
        <p:nvSpPr>
          <p:cNvPr id="6" name="Footer Placeholder 5">
            <a:extLst>
              <a:ext uri="{FF2B5EF4-FFF2-40B4-BE49-F238E27FC236}">
                <a16:creationId xmlns:a16="http://schemas.microsoft.com/office/drawing/2014/main" id="{27C13AF2-0727-5AB1-86F7-64032975DC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681AF9-DB67-8988-72F6-949E74EF91DC}"/>
              </a:ext>
            </a:extLst>
          </p:cNvPr>
          <p:cNvSpPr>
            <a:spLocks noGrp="1"/>
          </p:cNvSpPr>
          <p:nvPr>
            <p:ph type="sldNum" sz="quarter" idx="12"/>
          </p:nvPr>
        </p:nvSpPr>
        <p:spPr/>
        <p:txBody>
          <a:bodyPr/>
          <a:lstStyle/>
          <a:p>
            <a:fld id="{70335593-332A-4DCA-B220-7B13D6055668}" type="slidenum">
              <a:rPr lang="en-US" smtClean="0"/>
              <a:t>‹#›</a:t>
            </a:fld>
            <a:endParaRPr lang="en-US"/>
          </a:p>
        </p:txBody>
      </p:sp>
    </p:spTree>
    <p:extLst>
      <p:ext uri="{BB962C8B-B14F-4D97-AF65-F5344CB8AC3E}">
        <p14:creationId xmlns:p14="http://schemas.microsoft.com/office/powerpoint/2010/main" val="2052216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83E19-307D-16EA-779A-39BB89B9DB3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CEAC20B-1F0F-1CC2-AFA0-1955790B58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C046A1-CB10-410A-141C-D2688CB395E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BFC50B2-5F98-F173-39EF-2542553C75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E13823A-9280-C8C9-00A6-EB8CCF2540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444C96-FC79-0427-CBD9-A694C80047E0}"/>
              </a:ext>
            </a:extLst>
          </p:cNvPr>
          <p:cNvSpPr>
            <a:spLocks noGrp="1"/>
          </p:cNvSpPr>
          <p:nvPr>
            <p:ph type="dt" sz="half" idx="10"/>
          </p:nvPr>
        </p:nvSpPr>
        <p:spPr/>
        <p:txBody>
          <a:bodyPr/>
          <a:lstStyle/>
          <a:p>
            <a:fld id="{2AE817F5-22DE-4B95-A8CE-532BF6D46E08}" type="datetimeFigureOut">
              <a:rPr lang="en-US" smtClean="0"/>
              <a:t>6/4/2024</a:t>
            </a:fld>
            <a:endParaRPr lang="en-US"/>
          </a:p>
        </p:txBody>
      </p:sp>
      <p:sp>
        <p:nvSpPr>
          <p:cNvPr id="8" name="Footer Placeholder 7">
            <a:extLst>
              <a:ext uri="{FF2B5EF4-FFF2-40B4-BE49-F238E27FC236}">
                <a16:creationId xmlns:a16="http://schemas.microsoft.com/office/drawing/2014/main" id="{33031BF5-F666-0AF2-E9C5-814BEAC394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B86618D-784F-7C03-807B-939A168EA986}"/>
              </a:ext>
            </a:extLst>
          </p:cNvPr>
          <p:cNvSpPr>
            <a:spLocks noGrp="1"/>
          </p:cNvSpPr>
          <p:nvPr>
            <p:ph type="sldNum" sz="quarter" idx="12"/>
          </p:nvPr>
        </p:nvSpPr>
        <p:spPr/>
        <p:txBody>
          <a:bodyPr/>
          <a:lstStyle/>
          <a:p>
            <a:fld id="{70335593-332A-4DCA-B220-7B13D6055668}" type="slidenum">
              <a:rPr lang="en-US" smtClean="0"/>
              <a:t>‹#›</a:t>
            </a:fld>
            <a:endParaRPr lang="en-US"/>
          </a:p>
        </p:txBody>
      </p:sp>
    </p:spTree>
    <p:extLst>
      <p:ext uri="{BB962C8B-B14F-4D97-AF65-F5344CB8AC3E}">
        <p14:creationId xmlns:p14="http://schemas.microsoft.com/office/powerpoint/2010/main" val="34089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063CF-B09B-7A83-32C5-594E855CC71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FEF37C-3D84-1EEB-FB5B-034314601A7B}"/>
              </a:ext>
            </a:extLst>
          </p:cNvPr>
          <p:cNvSpPr>
            <a:spLocks noGrp="1"/>
          </p:cNvSpPr>
          <p:nvPr>
            <p:ph type="dt" sz="half" idx="10"/>
          </p:nvPr>
        </p:nvSpPr>
        <p:spPr/>
        <p:txBody>
          <a:bodyPr/>
          <a:lstStyle/>
          <a:p>
            <a:fld id="{2AE817F5-22DE-4B95-A8CE-532BF6D46E08}" type="datetimeFigureOut">
              <a:rPr lang="en-US" smtClean="0"/>
              <a:t>6/4/2024</a:t>
            </a:fld>
            <a:endParaRPr lang="en-US"/>
          </a:p>
        </p:txBody>
      </p:sp>
      <p:sp>
        <p:nvSpPr>
          <p:cNvPr id="4" name="Footer Placeholder 3">
            <a:extLst>
              <a:ext uri="{FF2B5EF4-FFF2-40B4-BE49-F238E27FC236}">
                <a16:creationId xmlns:a16="http://schemas.microsoft.com/office/drawing/2014/main" id="{D3A1A9FE-F5BE-AD33-7BE4-B069E22398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6279C0-8873-5DBC-AC0A-833C415F6047}"/>
              </a:ext>
            </a:extLst>
          </p:cNvPr>
          <p:cNvSpPr>
            <a:spLocks noGrp="1"/>
          </p:cNvSpPr>
          <p:nvPr>
            <p:ph type="sldNum" sz="quarter" idx="12"/>
          </p:nvPr>
        </p:nvSpPr>
        <p:spPr/>
        <p:txBody>
          <a:bodyPr/>
          <a:lstStyle/>
          <a:p>
            <a:fld id="{70335593-332A-4DCA-B220-7B13D6055668}" type="slidenum">
              <a:rPr lang="en-US" smtClean="0"/>
              <a:t>‹#›</a:t>
            </a:fld>
            <a:endParaRPr lang="en-US"/>
          </a:p>
        </p:txBody>
      </p:sp>
    </p:spTree>
    <p:extLst>
      <p:ext uri="{BB962C8B-B14F-4D97-AF65-F5344CB8AC3E}">
        <p14:creationId xmlns:p14="http://schemas.microsoft.com/office/powerpoint/2010/main" val="4294382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2FFA1C-8612-EEF5-56B9-A7126C0505A8}"/>
              </a:ext>
            </a:extLst>
          </p:cNvPr>
          <p:cNvSpPr>
            <a:spLocks noGrp="1"/>
          </p:cNvSpPr>
          <p:nvPr>
            <p:ph type="dt" sz="half" idx="10"/>
          </p:nvPr>
        </p:nvSpPr>
        <p:spPr/>
        <p:txBody>
          <a:bodyPr/>
          <a:lstStyle/>
          <a:p>
            <a:fld id="{2AE817F5-22DE-4B95-A8CE-532BF6D46E08}" type="datetimeFigureOut">
              <a:rPr lang="en-US" smtClean="0"/>
              <a:t>6/4/2024</a:t>
            </a:fld>
            <a:endParaRPr lang="en-US"/>
          </a:p>
        </p:txBody>
      </p:sp>
      <p:sp>
        <p:nvSpPr>
          <p:cNvPr id="3" name="Footer Placeholder 2">
            <a:extLst>
              <a:ext uri="{FF2B5EF4-FFF2-40B4-BE49-F238E27FC236}">
                <a16:creationId xmlns:a16="http://schemas.microsoft.com/office/drawing/2014/main" id="{98DE4506-A9FE-C0DF-C6A8-469565D9370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2C13222-26CF-6775-421B-C8B2BCFB28E6}"/>
              </a:ext>
            </a:extLst>
          </p:cNvPr>
          <p:cNvSpPr>
            <a:spLocks noGrp="1"/>
          </p:cNvSpPr>
          <p:nvPr>
            <p:ph type="sldNum" sz="quarter" idx="12"/>
          </p:nvPr>
        </p:nvSpPr>
        <p:spPr/>
        <p:txBody>
          <a:bodyPr/>
          <a:lstStyle/>
          <a:p>
            <a:fld id="{70335593-332A-4DCA-B220-7B13D6055668}" type="slidenum">
              <a:rPr lang="en-US" smtClean="0"/>
              <a:t>‹#›</a:t>
            </a:fld>
            <a:endParaRPr lang="en-US"/>
          </a:p>
        </p:txBody>
      </p:sp>
    </p:spTree>
    <p:extLst>
      <p:ext uri="{BB962C8B-B14F-4D97-AF65-F5344CB8AC3E}">
        <p14:creationId xmlns:p14="http://schemas.microsoft.com/office/powerpoint/2010/main" val="473035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6A0D3-8678-6D27-DEB7-D5B0EFBEB4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AA743EA-75D1-7A08-A4CB-792AF0BD46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8DF176-FFF5-8089-EA77-7F962F5C96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276A45-33FC-0B05-DBDF-FB0598D8DE9F}"/>
              </a:ext>
            </a:extLst>
          </p:cNvPr>
          <p:cNvSpPr>
            <a:spLocks noGrp="1"/>
          </p:cNvSpPr>
          <p:nvPr>
            <p:ph type="dt" sz="half" idx="10"/>
          </p:nvPr>
        </p:nvSpPr>
        <p:spPr/>
        <p:txBody>
          <a:bodyPr/>
          <a:lstStyle/>
          <a:p>
            <a:fld id="{2AE817F5-22DE-4B95-A8CE-532BF6D46E08}" type="datetimeFigureOut">
              <a:rPr lang="en-US" smtClean="0"/>
              <a:t>6/4/2024</a:t>
            </a:fld>
            <a:endParaRPr lang="en-US"/>
          </a:p>
        </p:txBody>
      </p:sp>
      <p:sp>
        <p:nvSpPr>
          <p:cNvPr id="6" name="Footer Placeholder 5">
            <a:extLst>
              <a:ext uri="{FF2B5EF4-FFF2-40B4-BE49-F238E27FC236}">
                <a16:creationId xmlns:a16="http://schemas.microsoft.com/office/drawing/2014/main" id="{5E4CD434-87A3-11AD-971B-CC8991FB6D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117790-7B93-A7DD-9F7F-F24DC31D34BC}"/>
              </a:ext>
            </a:extLst>
          </p:cNvPr>
          <p:cNvSpPr>
            <a:spLocks noGrp="1"/>
          </p:cNvSpPr>
          <p:nvPr>
            <p:ph type="sldNum" sz="quarter" idx="12"/>
          </p:nvPr>
        </p:nvSpPr>
        <p:spPr/>
        <p:txBody>
          <a:bodyPr/>
          <a:lstStyle/>
          <a:p>
            <a:fld id="{70335593-332A-4DCA-B220-7B13D6055668}" type="slidenum">
              <a:rPr lang="en-US" smtClean="0"/>
              <a:t>‹#›</a:t>
            </a:fld>
            <a:endParaRPr lang="en-US"/>
          </a:p>
        </p:txBody>
      </p:sp>
    </p:spTree>
    <p:extLst>
      <p:ext uri="{BB962C8B-B14F-4D97-AF65-F5344CB8AC3E}">
        <p14:creationId xmlns:p14="http://schemas.microsoft.com/office/powerpoint/2010/main" val="3043920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B7402-255D-5DEE-B1A9-6EA0D23849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01E56-0261-B0C2-D28F-4006EFC412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6C4BACB-B343-5996-BFC7-0C4F17A79D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AF6C2C-E67E-3639-D323-9A2F77EBEECA}"/>
              </a:ext>
            </a:extLst>
          </p:cNvPr>
          <p:cNvSpPr>
            <a:spLocks noGrp="1"/>
          </p:cNvSpPr>
          <p:nvPr>
            <p:ph type="dt" sz="half" idx="10"/>
          </p:nvPr>
        </p:nvSpPr>
        <p:spPr/>
        <p:txBody>
          <a:bodyPr/>
          <a:lstStyle/>
          <a:p>
            <a:fld id="{2AE817F5-22DE-4B95-A8CE-532BF6D46E08}" type="datetimeFigureOut">
              <a:rPr lang="en-US" smtClean="0"/>
              <a:t>6/4/2024</a:t>
            </a:fld>
            <a:endParaRPr lang="en-US"/>
          </a:p>
        </p:txBody>
      </p:sp>
      <p:sp>
        <p:nvSpPr>
          <p:cNvPr id="6" name="Footer Placeholder 5">
            <a:extLst>
              <a:ext uri="{FF2B5EF4-FFF2-40B4-BE49-F238E27FC236}">
                <a16:creationId xmlns:a16="http://schemas.microsoft.com/office/drawing/2014/main" id="{99A2E87F-150E-E246-73C7-D1447312F0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CBA88-2E1E-64DA-430C-7CC08142037C}"/>
              </a:ext>
            </a:extLst>
          </p:cNvPr>
          <p:cNvSpPr>
            <a:spLocks noGrp="1"/>
          </p:cNvSpPr>
          <p:nvPr>
            <p:ph type="sldNum" sz="quarter" idx="12"/>
          </p:nvPr>
        </p:nvSpPr>
        <p:spPr/>
        <p:txBody>
          <a:bodyPr/>
          <a:lstStyle/>
          <a:p>
            <a:fld id="{70335593-332A-4DCA-B220-7B13D6055668}" type="slidenum">
              <a:rPr lang="en-US" smtClean="0"/>
              <a:t>‹#›</a:t>
            </a:fld>
            <a:endParaRPr lang="en-US"/>
          </a:p>
        </p:txBody>
      </p:sp>
    </p:spTree>
    <p:extLst>
      <p:ext uri="{BB962C8B-B14F-4D97-AF65-F5344CB8AC3E}">
        <p14:creationId xmlns:p14="http://schemas.microsoft.com/office/powerpoint/2010/main" val="1453341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DDC081-084B-892E-C015-47C98858AC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A4369B-7B95-006B-3A68-F925FB5BA9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A6A082-7EF7-5327-8C26-7D77E9BF0E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AE817F5-22DE-4B95-A8CE-532BF6D46E08}" type="datetimeFigureOut">
              <a:rPr lang="en-US" smtClean="0"/>
              <a:t>6/4/2024</a:t>
            </a:fld>
            <a:endParaRPr lang="en-US"/>
          </a:p>
        </p:txBody>
      </p:sp>
      <p:sp>
        <p:nvSpPr>
          <p:cNvPr id="5" name="Footer Placeholder 4">
            <a:extLst>
              <a:ext uri="{FF2B5EF4-FFF2-40B4-BE49-F238E27FC236}">
                <a16:creationId xmlns:a16="http://schemas.microsoft.com/office/drawing/2014/main" id="{D15F6154-10D3-1E17-A9D7-AB3C483BE1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11D228E-D75A-64F1-D729-97AA4FC7C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0335593-332A-4DCA-B220-7B13D6055668}" type="slidenum">
              <a:rPr lang="en-US" smtClean="0"/>
              <a:t>‹#›</a:t>
            </a:fld>
            <a:endParaRPr lang="en-US"/>
          </a:p>
        </p:txBody>
      </p:sp>
    </p:spTree>
    <p:extLst>
      <p:ext uri="{BB962C8B-B14F-4D97-AF65-F5344CB8AC3E}">
        <p14:creationId xmlns:p14="http://schemas.microsoft.com/office/powerpoint/2010/main" val="18158909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6/4/2024</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938104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100_0.xml"/><Relationship Id="rId1" Type="http://schemas.openxmlformats.org/officeDocument/2006/relationships/slideLayout" Target="../slideLayouts/slideLayout7.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extLst>
              <a:ext uri="{BEBA8EAE-BF5A-486C-A8C5-ECC9F3942E4B}">
                <a14:imgProps xmlns:a14="http://schemas.microsoft.com/office/drawing/2010/main">
                  <a14:imgLayer r:embed="rId4">
                    <a14:imgEffect>
                      <a14:sharpenSoften amount="-25000"/>
                    </a14:imgEffect>
                  </a14:imgLayer>
                </a14:imgProps>
              </a:ext>
            </a:extLst>
          </a:blip>
          <a:srcRect/>
          <a:stretch>
            <a:fillRect l="-4000" r="-4000"/>
          </a:stretch>
        </a:blipFill>
        <a:effectLst/>
      </p:bgPr>
    </p:bg>
    <p:spTree>
      <p:nvGrpSpPr>
        <p:cNvPr id="1" name=""/>
        <p:cNvGrpSpPr/>
        <p:nvPr/>
      </p:nvGrpSpPr>
      <p:grpSpPr>
        <a:xfrm>
          <a:off x="0" y="0"/>
          <a:ext cx="0" cy="0"/>
          <a:chOff x="0" y="0"/>
          <a:chExt cx="0" cy="0"/>
        </a:xfrm>
      </p:grpSpPr>
      <p:sp>
        <p:nvSpPr>
          <p:cNvPr id="3" name="AutoShape 3"/>
          <p:cNvSpPr/>
          <p:nvPr/>
        </p:nvSpPr>
        <p:spPr>
          <a:xfrm>
            <a:off x="941210" y="4390416"/>
            <a:ext cx="8076039" cy="0"/>
          </a:xfrm>
          <a:prstGeom prst="line">
            <a:avLst/>
          </a:prstGeom>
          <a:ln w="66675" cap="flat">
            <a:solidFill>
              <a:schemeClr val="bg1"/>
            </a:solidFill>
            <a:prstDash val="solid"/>
            <a:headEnd type="none" w="sm" len="sm"/>
            <a:tailEnd type="none" w="sm" len="sm"/>
          </a:ln>
        </p:spPr>
        <p:txBody>
          <a:bodyPr/>
          <a:lstStyle/>
          <a:p>
            <a:endParaRPr lang="en-US" sz="1200">
              <a:solidFill>
                <a:schemeClr val="bg1"/>
              </a:solidFill>
            </a:endParaRPr>
          </a:p>
        </p:txBody>
      </p:sp>
      <p:sp>
        <p:nvSpPr>
          <p:cNvPr id="4" name="TextBox 4"/>
          <p:cNvSpPr txBox="1"/>
          <p:nvPr/>
        </p:nvSpPr>
        <p:spPr>
          <a:xfrm>
            <a:off x="838082" y="1991334"/>
            <a:ext cx="10668118" cy="1865319"/>
          </a:xfrm>
          <a:prstGeom prst="rect">
            <a:avLst/>
          </a:prstGeom>
        </p:spPr>
        <p:txBody>
          <a:bodyPr lIns="0" tIns="0" rIns="0" bIns="0" rtlCol="0" anchor="t">
            <a:spAutoFit/>
          </a:bodyPr>
          <a:lstStyle/>
          <a:p>
            <a:pPr>
              <a:lnSpc>
                <a:spcPts val="15700"/>
              </a:lnSpc>
            </a:pPr>
            <a:r>
              <a:rPr lang="en-US" sz="11214">
                <a:solidFill>
                  <a:schemeClr val="bg1"/>
                </a:solidFill>
                <a:effectLst>
                  <a:outerShdw blurRad="38100" dist="38100" dir="2700000" algn="tl">
                    <a:srgbClr val="000000">
                      <a:alpha val="43137"/>
                    </a:srgbClr>
                  </a:outerShdw>
                </a:effectLst>
                <a:latin typeface="Montserrat Bold"/>
              </a:rPr>
              <a:t>Proposal</a:t>
            </a:r>
          </a:p>
        </p:txBody>
      </p:sp>
      <p:sp>
        <p:nvSpPr>
          <p:cNvPr id="11" name="TextBox 11"/>
          <p:cNvSpPr txBox="1"/>
          <p:nvPr/>
        </p:nvSpPr>
        <p:spPr>
          <a:xfrm>
            <a:off x="7868617" y="431634"/>
            <a:ext cx="1469039" cy="192360"/>
          </a:xfrm>
          <a:prstGeom prst="rect">
            <a:avLst/>
          </a:prstGeom>
        </p:spPr>
        <p:txBody>
          <a:bodyPr lIns="0" tIns="0" rIns="0" bIns="0" rtlCol="0" anchor="t">
            <a:spAutoFit/>
          </a:bodyPr>
          <a:lstStyle/>
          <a:p>
            <a:pPr>
              <a:lnSpc>
                <a:spcPts val="1545"/>
              </a:lnSpc>
            </a:pPr>
            <a:r>
              <a:rPr lang="en-US" sz="1400">
                <a:solidFill>
                  <a:schemeClr val="bg1"/>
                </a:solidFill>
                <a:effectLst>
                  <a:outerShdw blurRad="38100" dist="38100" dir="2700000" algn="tl">
                    <a:srgbClr val="000000">
                      <a:alpha val="43137"/>
                    </a:srgbClr>
                  </a:outerShdw>
                </a:effectLst>
                <a:latin typeface="Montserrat Classic"/>
              </a:rPr>
              <a:t>MMAI 5000 N</a:t>
            </a:r>
          </a:p>
        </p:txBody>
      </p:sp>
      <p:sp>
        <p:nvSpPr>
          <p:cNvPr id="12" name="TextBox 12"/>
          <p:cNvSpPr txBox="1"/>
          <p:nvPr/>
        </p:nvSpPr>
        <p:spPr>
          <a:xfrm>
            <a:off x="10352407" y="431634"/>
            <a:ext cx="1768473" cy="192360"/>
          </a:xfrm>
          <a:prstGeom prst="rect">
            <a:avLst/>
          </a:prstGeom>
        </p:spPr>
        <p:txBody>
          <a:bodyPr wrap="square" lIns="0" tIns="0" rIns="0" bIns="0" rtlCol="0" anchor="t">
            <a:spAutoFit/>
          </a:bodyPr>
          <a:lstStyle/>
          <a:p>
            <a:pPr>
              <a:lnSpc>
                <a:spcPts val="1545"/>
              </a:lnSpc>
            </a:pPr>
            <a:r>
              <a:rPr lang="en-US" sz="1400">
                <a:solidFill>
                  <a:schemeClr val="bg1"/>
                </a:solidFill>
                <a:effectLst>
                  <a:outerShdw blurRad="38100" dist="38100" dir="2700000" algn="tl">
                    <a:srgbClr val="000000">
                      <a:alpha val="43137"/>
                    </a:srgbClr>
                  </a:outerShdw>
                </a:effectLst>
                <a:latin typeface="Montserrat Classic"/>
              </a:rPr>
              <a:t>05/06/2024</a:t>
            </a:r>
          </a:p>
        </p:txBody>
      </p:sp>
      <p:sp>
        <p:nvSpPr>
          <p:cNvPr id="13" name="TextBox 4">
            <a:extLst>
              <a:ext uri="{FF2B5EF4-FFF2-40B4-BE49-F238E27FC236}">
                <a16:creationId xmlns:a16="http://schemas.microsoft.com/office/drawing/2014/main" id="{BC0FBABF-03AE-4165-9DC6-0DA6EC047EEA}"/>
              </a:ext>
            </a:extLst>
          </p:cNvPr>
          <p:cNvSpPr txBox="1"/>
          <p:nvPr/>
        </p:nvSpPr>
        <p:spPr>
          <a:xfrm>
            <a:off x="941210" y="899707"/>
            <a:ext cx="6404470" cy="1649491"/>
          </a:xfrm>
          <a:prstGeom prst="rect">
            <a:avLst/>
          </a:prstGeom>
        </p:spPr>
        <p:txBody>
          <a:bodyPr wrap="square" lIns="0" tIns="0" rIns="0" bIns="0" rtlCol="0" anchor="t">
            <a:spAutoFit/>
          </a:bodyPr>
          <a:lstStyle/>
          <a:p>
            <a:pPr>
              <a:lnSpc>
                <a:spcPts val="15700"/>
              </a:lnSpc>
            </a:pPr>
            <a:r>
              <a:rPr lang="en-US" sz="3200">
                <a:solidFill>
                  <a:schemeClr val="bg1"/>
                </a:solidFill>
                <a:effectLst>
                  <a:outerShdw blurRad="38100" dist="38100" dir="2700000" algn="tl">
                    <a:srgbClr val="000000">
                      <a:alpha val="43137"/>
                    </a:srgbClr>
                  </a:outerShdw>
                </a:effectLst>
                <a:latin typeface="Montserrat Bold"/>
              </a:rPr>
              <a:t>PROJECT</a:t>
            </a:r>
          </a:p>
        </p:txBody>
      </p:sp>
      <p:grpSp>
        <p:nvGrpSpPr>
          <p:cNvPr id="26" name="Group 25">
            <a:extLst>
              <a:ext uri="{FF2B5EF4-FFF2-40B4-BE49-F238E27FC236}">
                <a16:creationId xmlns:a16="http://schemas.microsoft.com/office/drawing/2014/main" id="{55947EF6-41A0-270E-6A3C-6AE42CA8E45F}"/>
              </a:ext>
            </a:extLst>
          </p:cNvPr>
          <p:cNvGrpSpPr/>
          <p:nvPr/>
        </p:nvGrpSpPr>
        <p:grpSpPr>
          <a:xfrm>
            <a:off x="10448549" y="6070715"/>
            <a:ext cx="1098291" cy="364728"/>
            <a:chOff x="10397749" y="6093085"/>
            <a:chExt cx="1098291" cy="364728"/>
          </a:xfrm>
        </p:grpSpPr>
        <p:sp>
          <p:nvSpPr>
            <p:cNvPr id="24" name="TextBox 7">
              <a:extLst>
                <a:ext uri="{FF2B5EF4-FFF2-40B4-BE49-F238E27FC236}">
                  <a16:creationId xmlns:a16="http://schemas.microsoft.com/office/drawing/2014/main" id="{1B81BD54-2CF9-FA5D-0043-48E811C12A1C}"/>
                </a:ext>
              </a:extLst>
            </p:cNvPr>
            <p:cNvSpPr txBox="1"/>
            <p:nvPr/>
          </p:nvSpPr>
          <p:spPr>
            <a:xfrm>
              <a:off x="10397749" y="6093085"/>
              <a:ext cx="1098291" cy="166712"/>
            </a:xfrm>
            <a:prstGeom prst="rect">
              <a:avLst/>
            </a:prstGeom>
          </p:spPr>
          <p:txBody>
            <a:bodyPr lIns="0" tIns="0" rIns="0" bIns="0" rtlCol="0" anchor="t">
              <a:spAutoFit/>
            </a:bodyPr>
            <a:lstStyle/>
            <a:p>
              <a:pPr>
                <a:lnSpc>
                  <a:spcPts val="1306"/>
                </a:lnSpc>
              </a:pPr>
              <a:r>
                <a:rPr lang="en-US" sz="1200" b="1">
                  <a:solidFill>
                    <a:schemeClr val="bg1"/>
                  </a:solidFill>
                  <a:effectLst>
                    <a:outerShdw blurRad="38100" dist="38100" dir="2700000" algn="tl">
                      <a:srgbClr val="000000">
                        <a:alpha val="43137"/>
                      </a:srgbClr>
                    </a:outerShdw>
                  </a:effectLst>
                  <a:latin typeface="Montserrat"/>
                </a:rPr>
                <a:t>Rahik Hasan</a:t>
              </a:r>
            </a:p>
          </p:txBody>
        </p:sp>
        <p:sp>
          <p:nvSpPr>
            <p:cNvPr id="25" name="TextBox 8">
              <a:extLst>
                <a:ext uri="{FF2B5EF4-FFF2-40B4-BE49-F238E27FC236}">
                  <a16:creationId xmlns:a16="http://schemas.microsoft.com/office/drawing/2014/main" id="{B73A2DFB-AF1F-D1FB-37FC-02112E01BBC6}"/>
                </a:ext>
              </a:extLst>
            </p:cNvPr>
            <p:cNvSpPr txBox="1"/>
            <p:nvPr/>
          </p:nvSpPr>
          <p:spPr>
            <a:xfrm>
              <a:off x="10397749" y="6316749"/>
              <a:ext cx="1098291" cy="141064"/>
            </a:xfrm>
            <a:prstGeom prst="rect">
              <a:avLst/>
            </a:prstGeom>
          </p:spPr>
          <p:txBody>
            <a:bodyPr lIns="0" tIns="0" rIns="0" bIns="0" rtlCol="0" anchor="t">
              <a:spAutoFit/>
            </a:bodyPr>
            <a:lstStyle/>
            <a:p>
              <a:pPr>
                <a:lnSpc>
                  <a:spcPts val="1119"/>
                </a:lnSpc>
              </a:pPr>
              <a:r>
                <a:rPr lang="en-US" sz="1100" b="1">
                  <a:solidFill>
                    <a:schemeClr val="bg1"/>
                  </a:solidFill>
                  <a:effectLst>
                    <a:outerShdw blurRad="38100" dist="38100" dir="2700000" algn="tl">
                      <a:srgbClr val="000000">
                        <a:alpha val="43137"/>
                      </a:srgbClr>
                    </a:outerShdw>
                  </a:effectLst>
                  <a:latin typeface="Montserrat"/>
                </a:rPr>
                <a:t>ID: 221104138</a:t>
              </a:r>
            </a:p>
          </p:txBody>
        </p:sp>
      </p:grpSp>
      <p:grpSp>
        <p:nvGrpSpPr>
          <p:cNvPr id="27" name="Group 26">
            <a:extLst>
              <a:ext uri="{FF2B5EF4-FFF2-40B4-BE49-F238E27FC236}">
                <a16:creationId xmlns:a16="http://schemas.microsoft.com/office/drawing/2014/main" id="{16181BC6-D735-E048-3FE2-CCB118F90D20}"/>
              </a:ext>
            </a:extLst>
          </p:cNvPr>
          <p:cNvGrpSpPr/>
          <p:nvPr/>
        </p:nvGrpSpPr>
        <p:grpSpPr>
          <a:xfrm>
            <a:off x="9196876" y="6070715"/>
            <a:ext cx="1098291" cy="364728"/>
            <a:chOff x="10397749" y="6093085"/>
            <a:chExt cx="1098291" cy="364728"/>
          </a:xfrm>
        </p:grpSpPr>
        <p:sp>
          <p:nvSpPr>
            <p:cNvPr id="28" name="TextBox 7">
              <a:extLst>
                <a:ext uri="{FF2B5EF4-FFF2-40B4-BE49-F238E27FC236}">
                  <a16:creationId xmlns:a16="http://schemas.microsoft.com/office/drawing/2014/main" id="{440204E7-B77A-20A6-035C-A24C53FE52B5}"/>
                </a:ext>
              </a:extLst>
            </p:cNvPr>
            <p:cNvSpPr txBox="1"/>
            <p:nvPr/>
          </p:nvSpPr>
          <p:spPr>
            <a:xfrm>
              <a:off x="10397749" y="6093085"/>
              <a:ext cx="1098291" cy="166712"/>
            </a:xfrm>
            <a:prstGeom prst="rect">
              <a:avLst/>
            </a:prstGeom>
          </p:spPr>
          <p:txBody>
            <a:bodyPr lIns="0" tIns="0" rIns="0" bIns="0" rtlCol="0" anchor="t">
              <a:spAutoFit/>
            </a:bodyPr>
            <a:lstStyle/>
            <a:p>
              <a:pPr marL="228600" indent="-228600">
                <a:lnSpc>
                  <a:spcPts val="1306"/>
                </a:lnSpc>
                <a:buAutoNum type="alphaUcPeriod"/>
              </a:pPr>
              <a:r>
                <a:rPr lang="en-US" sz="1200" b="1">
                  <a:solidFill>
                    <a:schemeClr val="bg1"/>
                  </a:solidFill>
                  <a:effectLst>
                    <a:outerShdw blurRad="38100" dist="38100" dir="2700000" algn="tl">
                      <a:srgbClr val="000000">
                        <a:alpha val="43137"/>
                      </a:srgbClr>
                    </a:outerShdw>
                  </a:effectLst>
                  <a:latin typeface="Montserrat"/>
                </a:rPr>
                <a:t>Ayres</a:t>
              </a:r>
            </a:p>
          </p:txBody>
        </p:sp>
        <p:sp>
          <p:nvSpPr>
            <p:cNvPr id="29" name="TextBox 8">
              <a:extLst>
                <a:ext uri="{FF2B5EF4-FFF2-40B4-BE49-F238E27FC236}">
                  <a16:creationId xmlns:a16="http://schemas.microsoft.com/office/drawing/2014/main" id="{B7D1E2D3-D37E-15F5-ACDA-9319708879E3}"/>
                </a:ext>
              </a:extLst>
            </p:cNvPr>
            <p:cNvSpPr txBox="1"/>
            <p:nvPr/>
          </p:nvSpPr>
          <p:spPr>
            <a:xfrm>
              <a:off x="10397749" y="6316749"/>
              <a:ext cx="1098291" cy="141064"/>
            </a:xfrm>
            <a:prstGeom prst="rect">
              <a:avLst/>
            </a:prstGeom>
          </p:spPr>
          <p:txBody>
            <a:bodyPr lIns="0" tIns="0" rIns="0" bIns="0" rtlCol="0" anchor="t">
              <a:spAutoFit/>
            </a:bodyPr>
            <a:lstStyle/>
            <a:p>
              <a:pPr>
                <a:lnSpc>
                  <a:spcPts val="1119"/>
                </a:lnSpc>
              </a:pPr>
              <a:r>
                <a:rPr lang="en-US" sz="1100" b="1">
                  <a:solidFill>
                    <a:schemeClr val="bg1"/>
                  </a:solidFill>
                  <a:effectLst>
                    <a:outerShdw blurRad="38100" dist="38100" dir="2700000" algn="tl">
                      <a:srgbClr val="000000">
                        <a:alpha val="43137"/>
                      </a:srgbClr>
                    </a:outerShdw>
                  </a:effectLst>
                  <a:latin typeface="Montserrat"/>
                </a:rPr>
                <a:t>ID: 221048350</a:t>
              </a:r>
            </a:p>
          </p:txBody>
        </p:sp>
      </p:grpSp>
      <p:sp>
        <p:nvSpPr>
          <p:cNvPr id="31" name="TextBox 7">
            <a:extLst>
              <a:ext uri="{FF2B5EF4-FFF2-40B4-BE49-F238E27FC236}">
                <a16:creationId xmlns:a16="http://schemas.microsoft.com/office/drawing/2014/main" id="{09B47A06-32EC-A625-F148-2DA886FAD602}"/>
              </a:ext>
            </a:extLst>
          </p:cNvPr>
          <p:cNvSpPr txBox="1"/>
          <p:nvPr/>
        </p:nvSpPr>
        <p:spPr>
          <a:xfrm>
            <a:off x="7878363" y="6086367"/>
            <a:ext cx="1165133" cy="333425"/>
          </a:xfrm>
          <a:prstGeom prst="rect">
            <a:avLst/>
          </a:prstGeom>
        </p:spPr>
        <p:txBody>
          <a:bodyPr wrap="square" lIns="0" tIns="0" rIns="0" bIns="0" rtlCol="0" anchor="t">
            <a:spAutoFit/>
          </a:bodyPr>
          <a:lstStyle/>
          <a:p>
            <a:pPr>
              <a:lnSpc>
                <a:spcPts val="1306"/>
              </a:lnSpc>
            </a:pPr>
            <a:r>
              <a:rPr lang="en-US" sz="1200" b="1">
                <a:solidFill>
                  <a:schemeClr val="bg1"/>
                </a:solidFill>
                <a:effectLst>
                  <a:outerShdw blurRad="38100" dist="38100" dir="2700000" algn="tl">
                    <a:srgbClr val="000000">
                      <a:alpha val="43137"/>
                    </a:srgbClr>
                  </a:outerShdw>
                </a:effectLst>
                <a:latin typeface="Montserrat"/>
              </a:rPr>
              <a:t>D. </a:t>
            </a:r>
            <a:r>
              <a:rPr lang="en-US" sz="1200" b="1" err="1">
                <a:solidFill>
                  <a:schemeClr val="bg1"/>
                </a:solidFill>
                <a:effectLst>
                  <a:outerShdw blurRad="38100" dist="38100" dir="2700000" algn="tl">
                    <a:srgbClr val="000000">
                      <a:alpha val="43137"/>
                    </a:srgbClr>
                  </a:outerShdw>
                </a:effectLst>
                <a:latin typeface="Montserrat"/>
              </a:rPr>
              <a:t>Yuke</a:t>
            </a:r>
            <a:r>
              <a:rPr lang="en-US" sz="1200" b="1">
                <a:solidFill>
                  <a:schemeClr val="bg1"/>
                </a:solidFill>
                <a:effectLst>
                  <a:outerShdw blurRad="38100" dist="38100" dir="2700000" algn="tl">
                    <a:srgbClr val="000000">
                      <a:alpha val="43137"/>
                    </a:srgbClr>
                  </a:outerShdw>
                </a:effectLst>
                <a:latin typeface="Montserrat"/>
              </a:rPr>
              <a:t>  </a:t>
            </a:r>
          </a:p>
          <a:p>
            <a:pPr>
              <a:lnSpc>
                <a:spcPts val="1306"/>
              </a:lnSpc>
            </a:pPr>
            <a:r>
              <a:rPr lang="en-US" sz="1200" b="1">
                <a:solidFill>
                  <a:schemeClr val="bg1"/>
                </a:solidFill>
                <a:effectLst>
                  <a:outerShdw blurRad="38100" dist="38100" dir="2700000" algn="tl">
                    <a:srgbClr val="000000">
                      <a:alpha val="43137"/>
                    </a:srgbClr>
                  </a:outerShdw>
                </a:effectLst>
                <a:latin typeface="Montserrat"/>
              </a:rPr>
              <a:t>ID: 220819488</a:t>
            </a:r>
            <a:endParaRPr lang="en-US" sz="1200">
              <a:solidFill>
                <a:schemeClr val="bg1"/>
              </a:solidFill>
              <a:effectLst>
                <a:outerShdw blurRad="38100" dist="38100" dir="2700000" algn="tl">
                  <a:srgbClr val="000000">
                    <a:alpha val="43137"/>
                  </a:srgbClr>
                </a:outerShdw>
              </a:effectLst>
              <a:latin typeface="Arial"/>
              <a:cs typeface="Arial"/>
            </a:endParaRPr>
          </a:p>
        </p:txBody>
      </p:sp>
      <p:grpSp>
        <p:nvGrpSpPr>
          <p:cNvPr id="33" name="Group 32">
            <a:extLst>
              <a:ext uri="{FF2B5EF4-FFF2-40B4-BE49-F238E27FC236}">
                <a16:creationId xmlns:a16="http://schemas.microsoft.com/office/drawing/2014/main" id="{F0375CC0-5E6B-0EFB-D850-BA42B643F44A}"/>
              </a:ext>
            </a:extLst>
          </p:cNvPr>
          <p:cNvGrpSpPr/>
          <p:nvPr/>
        </p:nvGrpSpPr>
        <p:grpSpPr>
          <a:xfrm>
            <a:off x="6626692" y="6065496"/>
            <a:ext cx="1098291" cy="375166"/>
            <a:chOff x="10397749" y="6093085"/>
            <a:chExt cx="1098291" cy="375166"/>
          </a:xfrm>
        </p:grpSpPr>
        <p:sp>
          <p:nvSpPr>
            <p:cNvPr id="34" name="TextBox 7">
              <a:extLst>
                <a:ext uri="{FF2B5EF4-FFF2-40B4-BE49-F238E27FC236}">
                  <a16:creationId xmlns:a16="http://schemas.microsoft.com/office/drawing/2014/main" id="{9228D21E-8532-7EA8-8880-34FC10E07E7A}"/>
                </a:ext>
              </a:extLst>
            </p:cNvPr>
            <p:cNvSpPr txBox="1"/>
            <p:nvPr/>
          </p:nvSpPr>
          <p:spPr>
            <a:xfrm>
              <a:off x="10397749" y="6093085"/>
              <a:ext cx="1098291" cy="166712"/>
            </a:xfrm>
            <a:prstGeom prst="rect">
              <a:avLst/>
            </a:prstGeom>
          </p:spPr>
          <p:txBody>
            <a:bodyPr lIns="0" tIns="0" rIns="0" bIns="0" rtlCol="0" anchor="t">
              <a:spAutoFit/>
            </a:bodyPr>
            <a:lstStyle/>
            <a:p>
              <a:pPr>
                <a:lnSpc>
                  <a:spcPts val="1306"/>
                </a:lnSpc>
              </a:pPr>
              <a:r>
                <a:rPr lang="en-US" sz="1200" b="1">
                  <a:solidFill>
                    <a:schemeClr val="bg1"/>
                  </a:solidFill>
                  <a:effectLst>
                    <a:outerShdw blurRad="38100" dist="38100" dir="2700000" algn="tl">
                      <a:srgbClr val="000000">
                        <a:alpha val="43137"/>
                      </a:srgbClr>
                    </a:outerShdw>
                  </a:effectLst>
                  <a:latin typeface="Montserrat"/>
                </a:rPr>
                <a:t>Akriti Saklani</a:t>
              </a:r>
            </a:p>
          </p:txBody>
        </p:sp>
        <p:sp>
          <p:nvSpPr>
            <p:cNvPr id="35" name="TextBox 8">
              <a:extLst>
                <a:ext uri="{FF2B5EF4-FFF2-40B4-BE49-F238E27FC236}">
                  <a16:creationId xmlns:a16="http://schemas.microsoft.com/office/drawing/2014/main" id="{C6ED6D75-3753-CD85-FD90-597A4A4B36CA}"/>
                </a:ext>
              </a:extLst>
            </p:cNvPr>
            <p:cNvSpPr txBox="1"/>
            <p:nvPr/>
          </p:nvSpPr>
          <p:spPr>
            <a:xfrm>
              <a:off x="10397749" y="6327187"/>
              <a:ext cx="1098291" cy="141064"/>
            </a:xfrm>
            <a:prstGeom prst="rect">
              <a:avLst/>
            </a:prstGeom>
          </p:spPr>
          <p:txBody>
            <a:bodyPr lIns="0" tIns="0" rIns="0" bIns="0" rtlCol="0" anchor="t">
              <a:spAutoFit/>
            </a:bodyPr>
            <a:lstStyle/>
            <a:p>
              <a:pPr>
                <a:lnSpc>
                  <a:spcPts val="1119"/>
                </a:lnSpc>
              </a:pPr>
              <a:r>
                <a:rPr lang="en-US" sz="1100" b="1">
                  <a:solidFill>
                    <a:schemeClr val="bg1"/>
                  </a:solidFill>
                  <a:effectLst>
                    <a:outerShdw blurRad="38100" dist="38100" dir="2700000" algn="tl">
                      <a:srgbClr val="000000">
                        <a:alpha val="43137"/>
                      </a:srgbClr>
                    </a:outerShdw>
                  </a:effectLst>
                  <a:latin typeface="Montserrat"/>
                </a:rPr>
                <a:t>ID:221043682</a:t>
              </a:r>
            </a:p>
          </p:txBody>
        </p:sp>
      </p:grpSp>
      <p:grpSp>
        <p:nvGrpSpPr>
          <p:cNvPr id="36" name="Group 35">
            <a:extLst>
              <a:ext uri="{FF2B5EF4-FFF2-40B4-BE49-F238E27FC236}">
                <a16:creationId xmlns:a16="http://schemas.microsoft.com/office/drawing/2014/main" id="{056F7BF7-572E-B0E0-FCBE-26CB434A6781}"/>
              </a:ext>
            </a:extLst>
          </p:cNvPr>
          <p:cNvGrpSpPr/>
          <p:nvPr/>
        </p:nvGrpSpPr>
        <p:grpSpPr>
          <a:xfrm>
            <a:off x="5331989" y="6070715"/>
            <a:ext cx="1101282" cy="364728"/>
            <a:chOff x="10354717" y="6093085"/>
            <a:chExt cx="1101282" cy="364728"/>
          </a:xfrm>
        </p:grpSpPr>
        <p:sp>
          <p:nvSpPr>
            <p:cNvPr id="37" name="TextBox 7">
              <a:extLst>
                <a:ext uri="{FF2B5EF4-FFF2-40B4-BE49-F238E27FC236}">
                  <a16:creationId xmlns:a16="http://schemas.microsoft.com/office/drawing/2014/main" id="{7E46B4BE-816A-26E5-396C-95DCD50F92B1}"/>
                </a:ext>
              </a:extLst>
            </p:cNvPr>
            <p:cNvSpPr txBox="1"/>
            <p:nvPr/>
          </p:nvSpPr>
          <p:spPr>
            <a:xfrm>
              <a:off x="10357708" y="6093085"/>
              <a:ext cx="1098291" cy="166712"/>
            </a:xfrm>
            <a:prstGeom prst="rect">
              <a:avLst/>
            </a:prstGeom>
          </p:spPr>
          <p:txBody>
            <a:bodyPr lIns="0" tIns="0" rIns="0" bIns="0" rtlCol="0" anchor="t">
              <a:spAutoFit/>
            </a:bodyPr>
            <a:lstStyle/>
            <a:p>
              <a:pPr>
                <a:lnSpc>
                  <a:spcPts val="1306"/>
                </a:lnSpc>
              </a:pPr>
              <a:r>
                <a:rPr lang="en-US" sz="1200" b="1">
                  <a:solidFill>
                    <a:schemeClr val="bg1"/>
                  </a:solidFill>
                  <a:effectLst>
                    <a:outerShdw blurRad="38100" dist="38100" dir="2700000" algn="tl">
                      <a:srgbClr val="000000">
                        <a:alpha val="43137"/>
                      </a:srgbClr>
                    </a:outerShdw>
                  </a:effectLst>
                  <a:latin typeface="Montserrat"/>
                </a:rPr>
                <a:t>Xiaoxia Chen</a:t>
              </a:r>
            </a:p>
          </p:txBody>
        </p:sp>
        <p:sp>
          <p:nvSpPr>
            <p:cNvPr id="38" name="TextBox 8">
              <a:extLst>
                <a:ext uri="{FF2B5EF4-FFF2-40B4-BE49-F238E27FC236}">
                  <a16:creationId xmlns:a16="http://schemas.microsoft.com/office/drawing/2014/main" id="{32EB234C-0A19-CF7F-684D-7F2956960E66}"/>
                </a:ext>
              </a:extLst>
            </p:cNvPr>
            <p:cNvSpPr txBox="1"/>
            <p:nvPr/>
          </p:nvSpPr>
          <p:spPr>
            <a:xfrm>
              <a:off x="10354717" y="6316749"/>
              <a:ext cx="1098291" cy="141064"/>
            </a:xfrm>
            <a:prstGeom prst="rect">
              <a:avLst/>
            </a:prstGeom>
          </p:spPr>
          <p:txBody>
            <a:bodyPr lIns="0" tIns="0" rIns="0" bIns="0" rtlCol="0" anchor="t">
              <a:spAutoFit/>
            </a:bodyPr>
            <a:lstStyle/>
            <a:p>
              <a:pPr>
                <a:lnSpc>
                  <a:spcPts val="1119"/>
                </a:lnSpc>
              </a:pPr>
              <a:r>
                <a:rPr lang="en-US" sz="1100" b="1">
                  <a:solidFill>
                    <a:schemeClr val="bg1"/>
                  </a:solidFill>
                  <a:effectLst>
                    <a:outerShdw blurRad="38100" dist="38100" dir="2700000" algn="tl">
                      <a:srgbClr val="000000">
                        <a:alpha val="43137"/>
                      </a:srgbClr>
                    </a:outerShdw>
                  </a:effectLst>
                  <a:latin typeface="Montserrat"/>
                </a:rPr>
                <a:t>ID: 220988267</a:t>
              </a:r>
            </a:p>
          </p:txBody>
        </p:sp>
      </p:grpSp>
      <p:grpSp>
        <p:nvGrpSpPr>
          <p:cNvPr id="39" name="Group 38">
            <a:extLst>
              <a:ext uri="{FF2B5EF4-FFF2-40B4-BE49-F238E27FC236}">
                <a16:creationId xmlns:a16="http://schemas.microsoft.com/office/drawing/2014/main" id="{9AC4A030-A964-175D-3402-66D3EF72B0F9}"/>
              </a:ext>
            </a:extLst>
          </p:cNvPr>
          <p:cNvGrpSpPr/>
          <p:nvPr/>
        </p:nvGrpSpPr>
        <p:grpSpPr>
          <a:xfrm>
            <a:off x="3702832" y="6070715"/>
            <a:ext cx="1478768" cy="364728"/>
            <a:chOff x="10397749" y="6093085"/>
            <a:chExt cx="1098291" cy="364728"/>
          </a:xfrm>
        </p:grpSpPr>
        <p:sp>
          <p:nvSpPr>
            <p:cNvPr id="40" name="TextBox 7">
              <a:extLst>
                <a:ext uri="{FF2B5EF4-FFF2-40B4-BE49-F238E27FC236}">
                  <a16:creationId xmlns:a16="http://schemas.microsoft.com/office/drawing/2014/main" id="{CE63D463-DC15-BAF7-CD46-213740000090}"/>
                </a:ext>
              </a:extLst>
            </p:cNvPr>
            <p:cNvSpPr txBox="1"/>
            <p:nvPr/>
          </p:nvSpPr>
          <p:spPr>
            <a:xfrm>
              <a:off x="10397749" y="6093085"/>
              <a:ext cx="1098291" cy="166712"/>
            </a:xfrm>
            <a:prstGeom prst="rect">
              <a:avLst/>
            </a:prstGeom>
          </p:spPr>
          <p:txBody>
            <a:bodyPr lIns="0" tIns="0" rIns="0" bIns="0" rtlCol="0" anchor="t">
              <a:spAutoFit/>
            </a:bodyPr>
            <a:lstStyle/>
            <a:p>
              <a:pPr>
                <a:lnSpc>
                  <a:spcPts val="1306"/>
                </a:lnSpc>
              </a:pPr>
              <a:r>
                <a:rPr lang="en-US" sz="1200" b="1">
                  <a:solidFill>
                    <a:schemeClr val="bg1"/>
                  </a:solidFill>
                  <a:effectLst>
                    <a:outerShdw blurRad="38100" dist="38100" dir="2700000" algn="tl">
                      <a:srgbClr val="000000">
                        <a:alpha val="43137"/>
                      </a:srgbClr>
                    </a:outerShdw>
                  </a:effectLst>
                  <a:latin typeface="Montserrat"/>
                </a:rPr>
                <a:t>Priya Chaudhuri</a:t>
              </a:r>
            </a:p>
          </p:txBody>
        </p:sp>
        <p:sp>
          <p:nvSpPr>
            <p:cNvPr id="41" name="TextBox 8">
              <a:extLst>
                <a:ext uri="{FF2B5EF4-FFF2-40B4-BE49-F238E27FC236}">
                  <a16:creationId xmlns:a16="http://schemas.microsoft.com/office/drawing/2014/main" id="{BCF86B93-001C-CB4D-406B-B1051FBB121C}"/>
                </a:ext>
              </a:extLst>
            </p:cNvPr>
            <p:cNvSpPr txBox="1"/>
            <p:nvPr/>
          </p:nvSpPr>
          <p:spPr>
            <a:xfrm>
              <a:off x="10397749" y="6316749"/>
              <a:ext cx="1098291" cy="141064"/>
            </a:xfrm>
            <a:prstGeom prst="rect">
              <a:avLst/>
            </a:prstGeom>
          </p:spPr>
          <p:txBody>
            <a:bodyPr lIns="0" tIns="0" rIns="0" bIns="0" rtlCol="0" anchor="t">
              <a:spAutoFit/>
            </a:bodyPr>
            <a:lstStyle/>
            <a:p>
              <a:pPr>
                <a:lnSpc>
                  <a:spcPts val="1119"/>
                </a:lnSpc>
              </a:pPr>
              <a:r>
                <a:rPr lang="en-US" sz="1100" b="1">
                  <a:solidFill>
                    <a:schemeClr val="bg1"/>
                  </a:solidFill>
                  <a:effectLst>
                    <a:outerShdw blurRad="38100" dist="38100" dir="2700000" algn="tl">
                      <a:srgbClr val="000000">
                        <a:alpha val="43137"/>
                      </a:srgbClr>
                    </a:outerShdw>
                  </a:effectLst>
                  <a:latin typeface="Montserrat"/>
                </a:rPr>
                <a:t>ID: 221060736</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6750731" y="3951631"/>
            <a:ext cx="4658949" cy="2290820"/>
          </a:xfrm>
          <a:prstGeom prst="rect">
            <a:avLst/>
          </a:prstGeom>
        </p:spPr>
        <p:txBody>
          <a:bodyPr wrap="square" lIns="0" tIns="0" rIns="0" bIns="0" rtlCol="0" anchor="t">
            <a:spAutoFit/>
          </a:bodyPr>
          <a:lstStyle/>
          <a:p>
            <a:pPr>
              <a:lnSpc>
                <a:spcPts val="1776"/>
              </a:lnSpc>
            </a:pPr>
            <a:r>
              <a:rPr lang="en-US" sz="1269">
                <a:solidFill>
                  <a:srgbClr val="2254C5"/>
                </a:solidFill>
                <a:latin typeface="Montserrat"/>
              </a:rPr>
              <a:t>X BMS Corporation</a:t>
            </a:r>
          </a:p>
          <a:p>
            <a:pPr>
              <a:lnSpc>
                <a:spcPts val="1776"/>
              </a:lnSpc>
            </a:pPr>
            <a:endParaRPr lang="en-US" sz="1269">
              <a:solidFill>
                <a:srgbClr val="2254C5"/>
              </a:solidFill>
              <a:latin typeface="Montserrat"/>
            </a:endParaRPr>
          </a:p>
          <a:p>
            <a:pPr>
              <a:lnSpc>
                <a:spcPts val="1776"/>
              </a:lnSpc>
            </a:pPr>
            <a:r>
              <a:rPr lang="en-US" sz="1269">
                <a:solidFill>
                  <a:srgbClr val="2254C5"/>
                </a:solidFill>
                <a:latin typeface="Montserrat"/>
              </a:rPr>
              <a:t>Identifying key demographic trends in AI and Biomedical Sciences (BMS), with a focus on chip implants (to improve process efficiency) and gene editing (to enhance health outcomes). By analyzing data from Pew Research across various demographic factors such as age, gender, education, race, and income, the project will help X BMS Corp. make informed decisions about market positioning for a new BMS product.</a:t>
            </a:r>
          </a:p>
        </p:txBody>
      </p:sp>
      <p:sp>
        <p:nvSpPr>
          <p:cNvPr id="4" name="TextBox 4"/>
          <p:cNvSpPr txBox="1"/>
          <p:nvPr/>
        </p:nvSpPr>
        <p:spPr>
          <a:xfrm>
            <a:off x="6750731" y="1521992"/>
            <a:ext cx="4658950" cy="1872307"/>
          </a:xfrm>
          <a:prstGeom prst="rect">
            <a:avLst/>
          </a:prstGeom>
        </p:spPr>
        <p:txBody>
          <a:bodyPr wrap="square" lIns="0" tIns="0" rIns="0" bIns="0" rtlCol="0" anchor="t">
            <a:spAutoFit/>
          </a:bodyPr>
          <a:lstStyle/>
          <a:p>
            <a:pPr>
              <a:lnSpc>
                <a:spcPts val="7301"/>
              </a:lnSpc>
            </a:pPr>
            <a:r>
              <a:rPr lang="en-US" sz="6240">
                <a:solidFill>
                  <a:srgbClr val="2254C5"/>
                </a:solidFill>
                <a:latin typeface="Montserrat Bold"/>
              </a:rPr>
              <a:t>Problem Statement</a:t>
            </a:r>
          </a:p>
        </p:txBody>
      </p:sp>
      <p:sp>
        <p:nvSpPr>
          <p:cNvPr id="5" name="TextBox 5"/>
          <p:cNvSpPr txBox="1"/>
          <p:nvPr/>
        </p:nvSpPr>
        <p:spPr>
          <a:xfrm>
            <a:off x="914157" y="303026"/>
            <a:ext cx="1850731" cy="179344"/>
          </a:xfrm>
          <a:prstGeom prst="rect">
            <a:avLst/>
          </a:prstGeom>
        </p:spPr>
        <p:txBody>
          <a:bodyPr lIns="0" tIns="0" rIns="0" bIns="0" rtlCol="0" anchor="t">
            <a:spAutoFit/>
          </a:bodyPr>
          <a:lstStyle/>
          <a:p>
            <a:pPr>
              <a:lnSpc>
                <a:spcPts val="1545"/>
              </a:lnSpc>
            </a:pPr>
            <a:r>
              <a:rPr lang="en-US" sz="1200" b="1">
                <a:solidFill>
                  <a:srgbClr val="2254C5"/>
                </a:solidFill>
                <a:latin typeface="Montserrat Classic"/>
              </a:rPr>
              <a:t>MMAI 500 S</a:t>
            </a:r>
          </a:p>
        </p:txBody>
      </p:sp>
      <p:sp>
        <p:nvSpPr>
          <p:cNvPr id="6" name="TextBox 6"/>
          <p:cNvSpPr txBox="1"/>
          <p:nvPr/>
        </p:nvSpPr>
        <p:spPr>
          <a:xfrm>
            <a:off x="3873385" y="303026"/>
            <a:ext cx="2204372" cy="179344"/>
          </a:xfrm>
          <a:prstGeom prst="rect">
            <a:avLst/>
          </a:prstGeom>
        </p:spPr>
        <p:txBody>
          <a:bodyPr lIns="0" tIns="0" rIns="0" bIns="0" rtlCol="0" anchor="t">
            <a:spAutoFit/>
          </a:bodyPr>
          <a:lstStyle/>
          <a:p>
            <a:pPr>
              <a:lnSpc>
                <a:spcPts val="1545"/>
              </a:lnSpc>
            </a:pPr>
            <a:r>
              <a:rPr lang="en-US" sz="1200" b="1">
                <a:solidFill>
                  <a:srgbClr val="2254C5"/>
                </a:solidFill>
                <a:latin typeface="Montserrat Classic"/>
              </a:rPr>
              <a:t>05/05/2024</a:t>
            </a:r>
          </a:p>
        </p:txBody>
      </p:sp>
      <p:sp>
        <p:nvSpPr>
          <p:cNvPr id="7" name="AutoShape 7"/>
          <p:cNvSpPr/>
          <p:nvPr/>
        </p:nvSpPr>
        <p:spPr>
          <a:xfrm>
            <a:off x="7900041" y="422354"/>
            <a:ext cx="4291959" cy="0"/>
          </a:xfrm>
          <a:prstGeom prst="line">
            <a:avLst/>
          </a:prstGeom>
          <a:ln w="28575" cap="flat">
            <a:solidFill>
              <a:srgbClr val="2254C5"/>
            </a:solidFill>
            <a:prstDash val="solid"/>
            <a:headEnd type="none" w="sm" len="sm"/>
            <a:tailEnd type="none" w="sm" len="sm"/>
          </a:ln>
        </p:spPr>
        <p:txBody>
          <a:bodyPr/>
          <a:lstStyle/>
          <a:p>
            <a:endParaRPr lang="en-US" sz="1200"/>
          </a:p>
        </p:txBody>
      </p:sp>
      <p:pic>
        <p:nvPicPr>
          <p:cNvPr id="8" name="Picture 7" descr="A graph of different colored bars&#10;&#10;Description automatically generated">
            <a:extLst>
              <a:ext uri="{FF2B5EF4-FFF2-40B4-BE49-F238E27FC236}">
                <a16:creationId xmlns:a16="http://schemas.microsoft.com/office/drawing/2014/main" id="{8AAD4A90-E3E6-C3A6-B30D-D23DBA98BF36}"/>
              </a:ext>
            </a:extLst>
          </p:cNvPr>
          <p:cNvPicPr>
            <a:picLocks noChangeAspect="1"/>
          </p:cNvPicPr>
          <p:nvPr/>
        </p:nvPicPr>
        <p:blipFill rotWithShape="1">
          <a:blip r:embed="rId2">
            <a:extLst>
              <a:ext uri="{28A0092B-C50C-407E-A947-70E740481C1C}">
                <a14:useLocalDpi xmlns:a14="http://schemas.microsoft.com/office/drawing/2010/main" val="0"/>
              </a:ext>
            </a:extLst>
          </a:blip>
          <a:srcRect r="2087"/>
          <a:stretch/>
        </p:blipFill>
        <p:spPr>
          <a:xfrm>
            <a:off x="266073" y="1298866"/>
            <a:ext cx="6096000" cy="5036992"/>
          </a:xfrm>
          <a:prstGeom prst="rect">
            <a:avLst/>
          </a:prstGeom>
          <a:ln>
            <a:solidFill>
              <a:srgbClr val="2254C5"/>
            </a:solidFill>
          </a:ln>
        </p:spPr>
      </p:pic>
      <p:pic>
        <p:nvPicPr>
          <p:cNvPr id="12" name="Picture 11" descr="A white background with black text&#10;&#10;Description automatically generated">
            <a:extLst>
              <a:ext uri="{FF2B5EF4-FFF2-40B4-BE49-F238E27FC236}">
                <a16:creationId xmlns:a16="http://schemas.microsoft.com/office/drawing/2014/main" id="{B5758CB6-20A8-FECC-71FC-8270FAB0CC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397" y="1442045"/>
            <a:ext cx="1470787" cy="1158340"/>
          </a:xfrm>
          <a:prstGeom prst="rect">
            <a:avLst/>
          </a:prstGeom>
          <a:ln>
            <a:solidFill>
              <a:srgbClr val="2254C5"/>
            </a:solid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254C5"/>
        </a:solidFill>
        <a:effectLst/>
      </p:bgPr>
    </p:bg>
    <p:spTree>
      <p:nvGrpSpPr>
        <p:cNvPr id="1" name=""/>
        <p:cNvGrpSpPr/>
        <p:nvPr/>
      </p:nvGrpSpPr>
      <p:grpSpPr>
        <a:xfrm>
          <a:off x="0" y="0"/>
          <a:ext cx="0" cy="0"/>
          <a:chOff x="0" y="0"/>
          <a:chExt cx="0" cy="0"/>
        </a:xfrm>
      </p:grpSpPr>
      <p:sp>
        <p:nvSpPr>
          <p:cNvPr id="2" name="AutoShape 2"/>
          <p:cNvSpPr/>
          <p:nvPr/>
        </p:nvSpPr>
        <p:spPr>
          <a:xfrm>
            <a:off x="0" y="6467085"/>
            <a:ext cx="12263401" cy="0"/>
          </a:xfrm>
          <a:prstGeom prst="line">
            <a:avLst/>
          </a:prstGeom>
          <a:ln w="38100" cap="flat">
            <a:solidFill>
              <a:srgbClr val="FFFFFF"/>
            </a:solidFill>
            <a:prstDash val="solid"/>
            <a:headEnd type="none" w="sm" len="sm"/>
            <a:tailEnd type="none" w="sm" len="sm"/>
          </a:ln>
        </p:spPr>
        <p:txBody>
          <a:bodyPr/>
          <a:lstStyle/>
          <a:p>
            <a:pPr defTabSz="609630"/>
            <a:endParaRPr lang="en-US" sz="1200">
              <a:solidFill>
                <a:prstClr val="black"/>
              </a:solidFill>
              <a:latin typeface="Calibri"/>
            </a:endParaRPr>
          </a:p>
        </p:txBody>
      </p:sp>
      <p:sp>
        <p:nvSpPr>
          <p:cNvPr id="3" name="AutoShape 3"/>
          <p:cNvSpPr/>
          <p:nvPr/>
        </p:nvSpPr>
        <p:spPr>
          <a:xfrm>
            <a:off x="7900041" y="422354"/>
            <a:ext cx="4291959" cy="0"/>
          </a:xfrm>
          <a:prstGeom prst="line">
            <a:avLst/>
          </a:prstGeom>
          <a:ln w="28575" cap="flat">
            <a:solidFill>
              <a:srgbClr val="FFFFFF"/>
            </a:solidFill>
            <a:prstDash val="solid"/>
            <a:headEnd type="none" w="sm" len="sm"/>
            <a:tailEnd type="none" w="sm" len="sm"/>
          </a:ln>
        </p:spPr>
        <p:txBody>
          <a:bodyPr/>
          <a:lstStyle/>
          <a:p>
            <a:pPr defTabSz="609630"/>
            <a:endParaRPr lang="en-US" sz="1200">
              <a:solidFill>
                <a:prstClr val="black"/>
              </a:solidFill>
              <a:latin typeface="Calibri"/>
            </a:endParaRPr>
          </a:p>
        </p:txBody>
      </p:sp>
      <p:sp>
        <p:nvSpPr>
          <p:cNvPr id="5" name="TextBox 5"/>
          <p:cNvSpPr txBox="1"/>
          <p:nvPr/>
        </p:nvSpPr>
        <p:spPr>
          <a:xfrm>
            <a:off x="914157" y="1007410"/>
            <a:ext cx="6379144" cy="1379288"/>
          </a:xfrm>
          <a:prstGeom prst="rect">
            <a:avLst/>
          </a:prstGeom>
        </p:spPr>
        <p:txBody>
          <a:bodyPr lIns="0" tIns="0" rIns="0" bIns="0" rtlCol="0" anchor="t">
            <a:spAutoFit/>
          </a:bodyPr>
          <a:lstStyle/>
          <a:p>
            <a:pPr defTabSz="609630">
              <a:lnSpc>
                <a:spcPts val="11647"/>
              </a:lnSpc>
            </a:pPr>
            <a:r>
              <a:rPr lang="en-US" sz="8319">
                <a:solidFill>
                  <a:srgbClr val="FFFFFF"/>
                </a:solidFill>
                <a:latin typeface="Montserrat Bold"/>
              </a:rPr>
              <a:t>Objective</a:t>
            </a:r>
          </a:p>
        </p:txBody>
      </p:sp>
      <p:sp>
        <p:nvSpPr>
          <p:cNvPr id="6" name="TextBox 6"/>
          <p:cNvSpPr txBox="1"/>
          <p:nvPr/>
        </p:nvSpPr>
        <p:spPr>
          <a:xfrm>
            <a:off x="187960" y="2749310"/>
            <a:ext cx="6478406" cy="958083"/>
          </a:xfrm>
          <a:prstGeom prst="rect">
            <a:avLst/>
          </a:prstGeom>
        </p:spPr>
        <p:txBody>
          <a:bodyPr wrap="square" lIns="0" tIns="0" rIns="0" bIns="0" rtlCol="0" anchor="t">
            <a:spAutoFit/>
          </a:bodyPr>
          <a:lstStyle/>
          <a:p>
            <a:pPr algn="just" defTabSz="609630">
              <a:lnSpc>
                <a:spcPts val="1946"/>
              </a:lnSpc>
              <a:spcBef>
                <a:spcPct val="0"/>
              </a:spcBef>
            </a:pPr>
            <a:r>
              <a:rPr lang="en-US" sz="1400">
                <a:solidFill>
                  <a:srgbClr val="FFFFFF"/>
                </a:solidFill>
                <a:latin typeface="Montserrat"/>
              </a:rPr>
              <a:t>The project will provide critical support for X BMS Corp. by informing strategic decisions in targeting and marketing efforts to enhance the market presence and ensure the successful launch and adoption of the new BMS product. Specifically:</a:t>
            </a:r>
          </a:p>
        </p:txBody>
      </p:sp>
      <p:sp>
        <p:nvSpPr>
          <p:cNvPr id="7" name="TextBox 7"/>
          <p:cNvSpPr txBox="1"/>
          <p:nvPr/>
        </p:nvSpPr>
        <p:spPr>
          <a:xfrm>
            <a:off x="187960" y="4285363"/>
            <a:ext cx="1869597" cy="1490408"/>
          </a:xfrm>
          <a:prstGeom prst="rect">
            <a:avLst/>
          </a:prstGeom>
        </p:spPr>
        <p:txBody>
          <a:bodyPr wrap="square" lIns="0" tIns="0" rIns="0" bIns="0" rtlCol="0" anchor="t">
            <a:spAutoFit/>
          </a:bodyPr>
          <a:lstStyle/>
          <a:p>
            <a:pPr algn="just" defTabSz="609630">
              <a:lnSpc>
                <a:spcPts val="1257"/>
              </a:lnSpc>
              <a:spcBef>
                <a:spcPct val="0"/>
              </a:spcBef>
            </a:pPr>
            <a:r>
              <a:rPr lang="en-US" sz="1000">
                <a:solidFill>
                  <a:srgbClr val="FFFFFF"/>
                </a:solidFill>
                <a:latin typeface="Montserrat"/>
              </a:rPr>
              <a:t>Analyze Pew Research data to uncover trends among various demographic groups (age, gender, education, race, income) related to awareness and acceptance of AI and BMS technologies, particularly chip implants and gene editing.</a:t>
            </a:r>
          </a:p>
        </p:txBody>
      </p:sp>
      <p:sp>
        <p:nvSpPr>
          <p:cNvPr id="8" name="TextBox 8"/>
          <p:cNvSpPr txBox="1"/>
          <p:nvPr/>
        </p:nvSpPr>
        <p:spPr>
          <a:xfrm>
            <a:off x="187960" y="3966448"/>
            <a:ext cx="1869597" cy="205184"/>
          </a:xfrm>
          <a:prstGeom prst="rect">
            <a:avLst/>
          </a:prstGeom>
        </p:spPr>
        <p:txBody>
          <a:bodyPr wrap="square" lIns="0" tIns="0" rIns="0" bIns="0" rtlCol="0" anchor="t">
            <a:spAutoFit/>
          </a:bodyPr>
          <a:lstStyle/>
          <a:p>
            <a:pPr defTabSz="609630">
              <a:lnSpc>
                <a:spcPts val="1589"/>
              </a:lnSpc>
            </a:pPr>
            <a:r>
              <a:rPr lang="en-US" sz="1400">
                <a:solidFill>
                  <a:srgbClr val="FFFFFF"/>
                </a:solidFill>
                <a:latin typeface="Montserrat Classic"/>
              </a:rPr>
              <a:t>Demographic Trends</a:t>
            </a:r>
          </a:p>
        </p:txBody>
      </p:sp>
      <p:sp>
        <p:nvSpPr>
          <p:cNvPr id="9" name="TextBox 9"/>
          <p:cNvSpPr txBox="1"/>
          <p:nvPr/>
        </p:nvSpPr>
        <p:spPr>
          <a:xfrm>
            <a:off x="2288675" y="4285363"/>
            <a:ext cx="2168576" cy="823559"/>
          </a:xfrm>
          <a:prstGeom prst="rect">
            <a:avLst/>
          </a:prstGeom>
        </p:spPr>
        <p:txBody>
          <a:bodyPr wrap="square" lIns="0" tIns="0" rIns="0" bIns="0" rtlCol="0" anchor="t">
            <a:spAutoFit/>
          </a:bodyPr>
          <a:lstStyle/>
          <a:p>
            <a:pPr algn="just" defTabSz="609630">
              <a:lnSpc>
                <a:spcPts val="1257"/>
              </a:lnSpc>
              <a:spcBef>
                <a:spcPct val="0"/>
              </a:spcBef>
            </a:pPr>
            <a:r>
              <a:rPr lang="en-US" sz="1000">
                <a:solidFill>
                  <a:srgbClr val="FFFFFF"/>
                </a:solidFill>
                <a:latin typeface="Montserrat"/>
              </a:rPr>
              <a:t>Use insights from the demographic analysis to guide X BMS Corp. in positioning the new BMS product effectively within the market.</a:t>
            </a:r>
          </a:p>
        </p:txBody>
      </p:sp>
      <p:sp>
        <p:nvSpPr>
          <p:cNvPr id="10" name="TextBox 10"/>
          <p:cNvSpPr txBox="1"/>
          <p:nvPr/>
        </p:nvSpPr>
        <p:spPr>
          <a:xfrm>
            <a:off x="2288674" y="3966448"/>
            <a:ext cx="2503856" cy="205184"/>
          </a:xfrm>
          <a:prstGeom prst="rect">
            <a:avLst/>
          </a:prstGeom>
        </p:spPr>
        <p:txBody>
          <a:bodyPr wrap="square" lIns="0" tIns="0" rIns="0" bIns="0" rtlCol="0" anchor="t">
            <a:spAutoFit/>
          </a:bodyPr>
          <a:lstStyle/>
          <a:p>
            <a:pPr defTabSz="609630">
              <a:lnSpc>
                <a:spcPts val="1589"/>
              </a:lnSpc>
            </a:pPr>
            <a:r>
              <a:rPr lang="en-US" sz="1400">
                <a:solidFill>
                  <a:srgbClr val="FFFFFF"/>
                </a:solidFill>
                <a:latin typeface="Montserrat Classic"/>
              </a:rPr>
              <a:t>Optimize Market Positioning</a:t>
            </a:r>
          </a:p>
        </p:txBody>
      </p:sp>
      <p:sp>
        <p:nvSpPr>
          <p:cNvPr id="11" name="TextBox 11"/>
          <p:cNvSpPr txBox="1"/>
          <p:nvPr/>
        </p:nvSpPr>
        <p:spPr>
          <a:xfrm>
            <a:off x="4661276" y="4285363"/>
            <a:ext cx="2005090" cy="823559"/>
          </a:xfrm>
          <a:prstGeom prst="rect">
            <a:avLst/>
          </a:prstGeom>
        </p:spPr>
        <p:txBody>
          <a:bodyPr wrap="square" lIns="0" tIns="0" rIns="0" bIns="0" rtlCol="0" anchor="t">
            <a:spAutoFit/>
          </a:bodyPr>
          <a:lstStyle/>
          <a:p>
            <a:pPr algn="just" defTabSz="609630">
              <a:lnSpc>
                <a:spcPts val="1257"/>
              </a:lnSpc>
              <a:spcBef>
                <a:spcPct val="0"/>
              </a:spcBef>
            </a:pPr>
            <a:r>
              <a:rPr lang="en-US" sz="1000">
                <a:solidFill>
                  <a:srgbClr val="FFFFFF"/>
                </a:solidFill>
                <a:latin typeface="Montserrat"/>
              </a:rPr>
              <a:t>Provide actionable data that helps X BMS Corp. make informed decisions regarding product development, marketing, and distribution.</a:t>
            </a:r>
          </a:p>
        </p:txBody>
      </p:sp>
      <p:sp>
        <p:nvSpPr>
          <p:cNvPr id="12" name="TextBox 12"/>
          <p:cNvSpPr txBox="1"/>
          <p:nvPr/>
        </p:nvSpPr>
        <p:spPr>
          <a:xfrm>
            <a:off x="4661275" y="3966448"/>
            <a:ext cx="2220029" cy="205184"/>
          </a:xfrm>
          <a:prstGeom prst="rect">
            <a:avLst/>
          </a:prstGeom>
        </p:spPr>
        <p:txBody>
          <a:bodyPr wrap="square" lIns="0" tIns="0" rIns="0" bIns="0" rtlCol="0" anchor="t">
            <a:spAutoFit/>
          </a:bodyPr>
          <a:lstStyle/>
          <a:p>
            <a:pPr defTabSz="609630">
              <a:lnSpc>
                <a:spcPts val="1589"/>
              </a:lnSpc>
            </a:pPr>
            <a:r>
              <a:rPr lang="en-US" sz="1400">
                <a:solidFill>
                  <a:srgbClr val="FFFFFF"/>
                </a:solidFill>
                <a:latin typeface="Montserrat Classic"/>
              </a:rPr>
              <a:t>Support Decision Making</a:t>
            </a:r>
          </a:p>
        </p:txBody>
      </p:sp>
      <p:pic>
        <p:nvPicPr>
          <p:cNvPr id="4" name="Picture 3" descr="A graph with different colored squares&#10;&#10;Description automatically generated with medium confidence">
            <a:extLst>
              <a:ext uri="{FF2B5EF4-FFF2-40B4-BE49-F238E27FC236}">
                <a16:creationId xmlns:a16="http://schemas.microsoft.com/office/drawing/2014/main" id="{669E39F6-9301-77C5-0AE4-6CBF386704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401" y="1280069"/>
            <a:ext cx="4993640" cy="4226538"/>
          </a:xfrm>
          <a:prstGeom prst="rect">
            <a:avLst/>
          </a:prstGeom>
          <a:ln>
            <a:solidFill>
              <a:srgbClr val="2254C5"/>
            </a:solidFill>
          </a:ln>
        </p:spPr>
      </p:pic>
      <p:pic>
        <p:nvPicPr>
          <p:cNvPr id="14" name="Picture 13" descr="A screenshot of a computer&#10;&#10;Description automatically generated">
            <a:extLst>
              <a:ext uri="{FF2B5EF4-FFF2-40B4-BE49-F238E27FC236}">
                <a16:creationId xmlns:a16="http://schemas.microsoft.com/office/drawing/2014/main" id="{F1E4E2C8-4980-1956-E639-BA75CF0970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96790" y="1709148"/>
            <a:ext cx="1235636" cy="1244789"/>
          </a:xfrm>
          <a:prstGeom prst="rect">
            <a:avLst/>
          </a:prstGeom>
          <a:ln>
            <a:solidFill>
              <a:srgbClr val="2254C5"/>
            </a:solid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9F5C"/>
        </a:solidFill>
        <a:effectLst/>
      </p:bgPr>
    </p:bg>
    <p:spTree>
      <p:nvGrpSpPr>
        <p:cNvPr id="1" name=""/>
        <p:cNvGrpSpPr/>
        <p:nvPr/>
      </p:nvGrpSpPr>
      <p:grpSpPr>
        <a:xfrm>
          <a:off x="0" y="0"/>
          <a:ext cx="0" cy="0"/>
          <a:chOff x="0" y="0"/>
          <a:chExt cx="0" cy="0"/>
        </a:xfrm>
      </p:grpSpPr>
      <p:sp>
        <p:nvSpPr>
          <p:cNvPr id="2" name="AutoShape 2"/>
          <p:cNvSpPr/>
          <p:nvPr/>
        </p:nvSpPr>
        <p:spPr>
          <a:xfrm>
            <a:off x="7900041" y="422354"/>
            <a:ext cx="4291959" cy="0"/>
          </a:xfrm>
          <a:prstGeom prst="line">
            <a:avLst/>
          </a:prstGeom>
          <a:ln w="28575" cap="flat">
            <a:solidFill>
              <a:schemeClr val="bg1"/>
            </a:solidFill>
            <a:prstDash val="solid"/>
            <a:headEnd type="none" w="sm" len="sm"/>
            <a:tailEnd type="none" w="sm" len="sm"/>
          </a:ln>
        </p:spPr>
        <p:txBody>
          <a:bodyPr/>
          <a:lstStyle/>
          <a:p>
            <a:endParaRPr lang="en-US" sz="1200">
              <a:solidFill>
                <a:schemeClr val="bg1"/>
              </a:solidFill>
            </a:endParaRPr>
          </a:p>
        </p:txBody>
      </p:sp>
      <p:grpSp>
        <p:nvGrpSpPr>
          <p:cNvPr id="3" name="Group 3"/>
          <p:cNvGrpSpPr/>
          <p:nvPr/>
        </p:nvGrpSpPr>
        <p:grpSpPr>
          <a:xfrm>
            <a:off x="6690842" y="1165239"/>
            <a:ext cx="2263761" cy="2263761"/>
            <a:chOff x="0" y="0"/>
            <a:chExt cx="1913890" cy="1913890"/>
          </a:xfrm>
          <a:solidFill>
            <a:schemeClr val="bg1"/>
          </a:solidFill>
        </p:grpSpPr>
        <p:sp>
          <p:nvSpPr>
            <p:cNvPr id="4" name="Freeform 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grpFill/>
            <a:ln>
              <a:solidFill>
                <a:schemeClr val="bg1"/>
              </a:solidFill>
            </a:ln>
          </p:spPr>
          <p:txBody>
            <a:bodyPr/>
            <a:lstStyle/>
            <a:p>
              <a:endParaRPr lang="en-US" sz="1200"/>
            </a:p>
          </p:txBody>
        </p:sp>
      </p:grpSp>
      <p:sp>
        <p:nvSpPr>
          <p:cNvPr id="7" name="TextBox 7"/>
          <p:cNvSpPr txBox="1"/>
          <p:nvPr/>
        </p:nvSpPr>
        <p:spPr>
          <a:xfrm>
            <a:off x="914157" y="1292239"/>
            <a:ext cx="5452916" cy="1513428"/>
          </a:xfrm>
          <a:prstGeom prst="rect">
            <a:avLst/>
          </a:prstGeom>
        </p:spPr>
        <p:txBody>
          <a:bodyPr lIns="0" tIns="0" rIns="0" bIns="0" rtlCol="0" anchor="t">
            <a:spAutoFit/>
          </a:bodyPr>
          <a:lstStyle/>
          <a:p>
            <a:pPr>
              <a:lnSpc>
                <a:spcPts val="5856"/>
              </a:lnSpc>
            </a:pPr>
            <a:r>
              <a:rPr lang="en-US" sz="5976">
                <a:solidFill>
                  <a:schemeClr val="bg1"/>
                </a:solidFill>
                <a:latin typeface="Montserrat Bold"/>
              </a:rPr>
              <a:t>External</a:t>
            </a:r>
          </a:p>
          <a:p>
            <a:pPr>
              <a:lnSpc>
                <a:spcPts val="5856"/>
              </a:lnSpc>
            </a:pPr>
            <a:r>
              <a:rPr lang="en-US" sz="5976">
                <a:solidFill>
                  <a:schemeClr val="bg1"/>
                </a:solidFill>
                <a:latin typeface="Montserrat Bold"/>
              </a:rPr>
              <a:t>Environment</a:t>
            </a:r>
          </a:p>
        </p:txBody>
      </p:sp>
      <p:sp>
        <p:nvSpPr>
          <p:cNvPr id="8" name="TextBox 8"/>
          <p:cNvSpPr txBox="1"/>
          <p:nvPr/>
        </p:nvSpPr>
        <p:spPr>
          <a:xfrm>
            <a:off x="914157" y="2851268"/>
            <a:ext cx="5217543" cy="1954381"/>
          </a:xfrm>
          <a:prstGeom prst="rect">
            <a:avLst/>
          </a:prstGeom>
        </p:spPr>
        <p:txBody>
          <a:bodyPr lIns="0" tIns="0" rIns="0" bIns="0" rtlCol="0" anchor="t">
            <a:spAutoFit/>
          </a:bodyPr>
          <a:lstStyle/>
          <a:p>
            <a:pPr algn="just">
              <a:lnSpc>
                <a:spcPts val="2208"/>
              </a:lnSpc>
              <a:spcBef>
                <a:spcPct val="0"/>
              </a:spcBef>
            </a:pPr>
            <a:r>
              <a:rPr lang="en-US" sz="1577">
                <a:solidFill>
                  <a:schemeClr val="bg1"/>
                </a:solidFill>
                <a:latin typeface="Montserrat"/>
              </a:rPr>
              <a:t>When launching a new AI/BMS product like chip implants or gene editing technologies, it's important to consider external environmental factors that could impact the project's success. We would be solely focusing on the Technological Progress and the Ethical &amp; Social Environment, impacting the project.</a:t>
            </a:r>
          </a:p>
        </p:txBody>
      </p:sp>
      <p:sp>
        <p:nvSpPr>
          <p:cNvPr id="11" name="AutoShape 11"/>
          <p:cNvSpPr/>
          <p:nvPr/>
        </p:nvSpPr>
        <p:spPr>
          <a:xfrm>
            <a:off x="0" y="6467085"/>
            <a:ext cx="12263401" cy="0"/>
          </a:xfrm>
          <a:prstGeom prst="line">
            <a:avLst/>
          </a:prstGeom>
          <a:ln w="38100" cap="flat">
            <a:solidFill>
              <a:schemeClr val="bg1"/>
            </a:solidFill>
            <a:prstDash val="solid"/>
            <a:headEnd type="none" w="sm" len="sm"/>
            <a:tailEnd type="none" w="sm" len="sm"/>
          </a:ln>
        </p:spPr>
        <p:txBody>
          <a:bodyPr/>
          <a:lstStyle/>
          <a:p>
            <a:endParaRPr lang="en-US" sz="1200"/>
          </a:p>
        </p:txBody>
      </p:sp>
      <p:sp>
        <p:nvSpPr>
          <p:cNvPr id="12" name="TextBox 12"/>
          <p:cNvSpPr txBox="1"/>
          <p:nvPr/>
        </p:nvSpPr>
        <p:spPr>
          <a:xfrm>
            <a:off x="6839613" y="1258787"/>
            <a:ext cx="1966217" cy="168572"/>
          </a:xfrm>
          <a:prstGeom prst="rect">
            <a:avLst/>
          </a:prstGeom>
        </p:spPr>
        <p:txBody>
          <a:bodyPr lIns="0" tIns="0" rIns="0" bIns="0" rtlCol="0" anchor="t">
            <a:spAutoFit/>
          </a:bodyPr>
          <a:lstStyle/>
          <a:p>
            <a:pPr algn="ctr">
              <a:lnSpc>
                <a:spcPts val="1403"/>
              </a:lnSpc>
            </a:pPr>
            <a:r>
              <a:rPr lang="en-US" sz="1002" b="1">
                <a:latin typeface="Montserrat Classic"/>
              </a:rPr>
              <a:t>Technological Progress</a:t>
            </a:r>
            <a:endParaRPr lang="en-US" sz="1002" b="1">
              <a:solidFill>
                <a:srgbClr val="FFFFFF"/>
              </a:solidFill>
              <a:latin typeface="Montserrat Classic"/>
            </a:endParaRPr>
          </a:p>
        </p:txBody>
      </p:sp>
      <p:sp>
        <p:nvSpPr>
          <p:cNvPr id="13" name="TextBox 13"/>
          <p:cNvSpPr txBox="1"/>
          <p:nvPr/>
        </p:nvSpPr>
        <p:spPr>
          <a:xfrm>
            <a:off x="6715394" y="1545763"/>
            <a:ext cx="2228451" cy="1686039"/>
          </a:xfrm>
          <a:prstGeom prst="rect">
            <a:avLst/>
          </a:prstGeom>
        </p:spPr>
        <p:txBody>
          <a:bodyPr wrap="square" lIns="0" tIns="0" rIns="0" bIns="0" rtlCol="0" anchor="t">
            <a:spAutoFit/>
          </a:bodyPr>
          <a:lstStyle/>
          <a:p>
            <a:pPr marL="171450" indent="-171450">
              <a:lnSpc>
                <a:spcPts val="1121"/>
              </a:lnSpc>
              <a:buFont typeface="Arial" panose="020B0604020202020204" pitchFamily="34" charset="0"/>
              <a:buChar char="•"/>
            </a:pPr>
            <a:r>
              <a:rPr lang="en-US" sz="900">
                <a:latin typeface="Montserrat"/>
              </a:rPr>
              <a:t>AI integration in biomedical devices, specifically chip implants, has advanced precision medicine and personalized healthcare.</a:t>
            </a:r>
          </a:p>
          <a:p>
            <a:pPr>
              <a:lnSpc>
                <a:spcPts val="1121"/>
              </a:lnSpc>
            </a:pPr>
            <a:endParaRPr lang="en-US" sz="900">
              <a:latin typeface="Montserrat"/>
            </a:endParaRPr>
          </a:p>
          <a:p>
            <a:pPr marL="171450" indent="-171450">
              <a:lnSpc>
                <a:spcPts val="1121"/>
              </a:lnSpc>
              <a:buFont typeface="Arial" panose="020B0604020202020204" pitchFamily="34" charset="0"/>
              <a:buChar char="•"/>
            </a:pPr>
            <a:r>
              <a:rPr lang="en-US" sz="900">
                <a:latin typeface="Montserrat"/>
              </a:rPr>
              <a:t>The market is increasingly open to AI-integrated chip implants as technology improves.</a:t>
            </a:r>
          </a:p>
          <a:p>
            <a:pPr>
              <a:lnSpc>
                <a:spcPts val="1121"/>
              </a:lnSpc>
            </a:pPr>
            <a:endParaRPr lang="en-US" sz="900">
              <a:latin typeface="Montserrat"/>
            </a:endParaRPr>
          </a:p>
          <a:p>
            <a:pPr marL="171450" indent="-171450">
              <a:lnSpc>
                <a:spcPts val="1121"/>
              </a:lnSpc>
              <a:buFont typeface="Arial" panose="020B0604020202020204" pitchFamily="34" charset="0"/>
              <a:buChar char="•"/>
            </a:pPr>
            <a:r>
              <a:rPr lang="en-US" sz="900">
                <a:latin typeface="Montserrat"/>
              </a:rPr>
              <a:t>X BMS Corp. can leverage this trend by introducing innovative solutions for enhanced medical outcomes.</a:t>
            </a:r>
          </a:p>
        </p:txBody>
      </p:sp>
      <p:grpSp>
        <p:nvGrpSpPr>
          <p:cNvPr id="14" name="Group 14"/>
          <p:cNvGrpSpPr/>
          <p:nvPr/>
        </p:nvGrpSpPr>
        <p:grpSpPr>
          <a:xfrm>
            <a:off x="9313682" y="3443377"/>
            <a:ext cx="2263761" cy="2263761"/>
            <a:chOff x="0" y="0"/>
            <a:chExt cx="1913890" cy="1913890"/>
          </a:xfrm>
          <a:solidFill>
            <a:schemeClr val="bg1"/>
          </a:solidFill>
        </p:grpSpPr>
        <p:sp>
          <p:nvSpPr>
            <p:cNvPr id="15" name="Freeform 1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grpFill/>
            <a:ln>
              <a:solidFill>
                <a:schemeClr val="bg1"/>
              </a:solidFill>
            </a:ln>
          </p:spPr>
          <p:txBody>
            <a:bodyPr/>
            <a:lstStyle/>
            <a:p>
              <a:endParaRPr lang="en-US" sz="1200"/>
            </a:p>
          </p:txBody>
        </p:sp>
      </p:grpSp>
      <p:sp>
        <p:nvSpPr>
          <p:cNvPr id="16" name="TextBox 16"/>
          <p:cNvSpPr txBox="1"/>
          <p:nvPr/>
        </p:nvSpPr>
        <p:spPr>
          <a:xfrm>
            <a:off x="9335197" y="3820140"/>
            <a:ext cx="2228400" cy="1684800"/>
          </a:xfrm>
          <a:prstGeom prst="rect">
            <a:avLst/>
          </a:prstGeom>
        </p:spPr>
        <p:txBody>
          <a:bodyPr wrap="square" lIns="0" tIns="0" rIns="0" bIns="0" rtlCol="0" anchor="t">
            <a:spAutoFit/>
          </a:bodyPr>
          <a:lstStyle/>
          <a:p>
            <a:pPr marL="171450" indent="-171450">
              <a:lnSpc>
                <a:spcPts val="1119"/>
              </a:lnSpc>
              <a:buFont typeface="Arial" panose="020B0604020202020204" pitchFamily="34" charset="0"/>
              <a:buChar char="•"/>
            </a:pPr>
            <a:r>
              <a:rPr lang="en-US" sz="900">
                <a:latin typeface="Montserrat"/>
              </a:rPr>
              <a:t>People worry about “designer babies” and the potential impact on human diversity</a:t>
            </a:r>
          </a:p>
          <a:p>
            <a:pPr marL="171450" indent="-171450">
              <a:lnSpc>
                <a:spcPts val="1119"/>
              </a:lnSpc>
              <a:buFont typeface="Arial" panose="020B0604020202020204" pitchFamily="34" charset="0"/>
              <a:buChar char="•"/>
            </a:pPr>
            <a:endParaRPr lang="en-US" sz="900">
              <a:latin typeface="Montserrat"/>
            </a:endParaRPr>
          </a:p>
          <a:p>
            <a:pPr marL="171450" indent="-171450">
              <a:lnSpc>
                <a:spcPts val="1119"/>
              </a:lnSpc>
              <a:buFont typeface="Arial" panose="020B0604020202020204" pitchFamily="34" charset="0"/>
              <a:buChar char="•"/>
            </a:pPr>
            <a:r>
              <a:rPr lang="en-US" sz="900">
                <a:latin typeface="Montserrat"/>
              </a:rPr>
              <a:t>Beliefs play a role in accepting or rejecting gene editing technologies</a:t>
            </a:r>
          </a:p>
          <a:p>
            <a:pPr marL="171450" indent="-171450">
              <a:lnSpc>
                <a:spcPts val="1119"/>
              </a:lnSpc>
              <a:buFont typeface="Arial" panose="020B0604020202020204" pitchFamily="34" charset="0"/>
              <a:buChar char="•"/>
            </a:pPr>
            <a:endParaRPr lang="en-US" sz="900">
              <a:latin typeface="Montserrat"/>
            </a:endParaRPr>
          </a:p>
          <a:p>
            <a:pPr marL="171450" indent="-171450">
              <a:lnSpc>
                <a:spcPts val="1119"/>
              </a:lnSpc>
              <a:buFont typeface="Arial" panose="020B0604020202020204" pitchFamily="34" charset="0"/>
              <a:buChar char="•"/>
            </a:pPr>
            <a:r>
              <a:rPr lang="en-US" sz="900">
                <a:latin typeface="Montserrat"/>
              </a:rPr>
              <a:t>Limited access to gene editing could worsen existing social inequalities.</a:t>
            </a:r>
          </a:p>
        </p:txBody>
      </p:sp>
      <p:sp>
        <p:nvSpPr>
          <p:cNvPr id="17" name="TextBox 17"/>
          <p:cNvSpPr txBox="1"/>
          <p:nvPr/>
        </p:nvSpPr>
        <p:spPr>
          <a:xfrm>
            <a:off x="9447601" y="3535758"/>
            <a:ext cx="1995922" cy="168572"/>
          </a:xfrm>
          <a:prstGeom prst="rect">
            <a:avLst/>
          </a:prstGeom>
        </p:spPr>
        <p:txBody>
          <a:bodyPr lIns="0" tIns="0" rIns="0" bIns="0" rtlCol="0" anchor="t">
            <a:spAutoFit/>
          </a:bodyPr>
          <a:lstStyle/>
          <a:p>
            <a:pPr algn="ctr">
              <a:lnSpc>
                <a:spcPts val="1403"/>
              </a:lnSpc>
            </a:pPr>
            <a:r>
              <a:rPr lang="en-US" sz="1002" b="1">
                <a:latin typeface="Montserrat Classic"/>
              </a:rPr>
              <a:t>Ethical and Social Environment</a:t>
            </a:r>
          </a:p>
        </p:txBody>
      </p:sp>
      <p:sp>
        <p:nvSpPr>
          <p:cNvPr id="20" name="Freeform 5">
            <a:extLst>
              <a:ext uri="{FF2B5EF4-FFF2-40B4-BE49-F238E27FC236}">
                <a16:creationId xmlns:a16="http://schemas.microsoft.com/office/drawing/2014/main" id="{011F398D-C8B9-F875-0940-5B3EA95A50F6}"/>
              </a:ext>
            </a:extLst>
          </p:cNvPr>
          <p:cNvSpPr/>
          <p:nvPr/>
        </p:nvSpPr>
        <p:spPr>
          <a:xfrm>
            <a:off x="6703086" y="3462360"/>
            <a:ext cx="2263762" cy="2263762"/>
          </a:xfrm>
          <a:custGeom>
            <a:avLst/>
            <a:gdLst/>
            <a:ahLst/>
            <a:cxnLst/>
            <a:rect l="l" t="t" r="r" b="b"/>
            <a:pathLst>
              <a:path w="3395641" h="3395641">
                <a:moveTo>
                  <a:pt x="0" y="0"/>
                </a:moveTo>
                <a:lnTo>
                  <a:pt x="3395641" y="0"/>
                </a:lnTo>
                <a:lnTo>
                  <a:pt x="3395641" y="3395641"/>
                </a:lnTo>
                <a:lnTo>
                  <a:pt x="0" y="3395641"/>
                </a:lnTo>
                <a:lnTo>
                  <a:pt x="0" y="0"/>
                </a:lnTo>
                <a:close/>
              </a:path>
            </a:pathLst>
          </a:custGeom>
          <a:blipFill>
            <a:blip r:embed="rId2"/>
            <a:stretch>
              <a:fillRect l="-140996" t="-88598" r="-122313" b="-53758"/>
            </a:stretch>
          </a:blipFill>
        </p:spPr>
        <p:txBody>
          <a:bodyPr/>
          <a:lstStyle/>
          <a:p>
            <a:endParaRPr lang="en-US"/>
          </a:p>
        </p:txBody>
      </p:sp>
      <p:sp>
        <p:nvSpPr>
          <p:cNvPr id="21" name="Freeform 6">
            <a:extLst>
              <a:ext uri="{FF2B5EF4-FFF2-40B4-BE49-F238E27FC236}">
                <a16:creationId xmlns:a16="http://schemas.microsoft.com/office/drawing/2014/main" id="{D9FB513A-BC24-6732-457B-E31EFAF8F409}"/>
              </a:ext>
            </a:extLst>
          </p:cNvPr>
          <p:cNvSpPr/>
          <p:nvPr/>
        </p:nvSpPr>
        <p:spPr>
          <a:xfrm>
            <a:off x="9313682" y="1165239"/>
            <a:ext cx="2263761" cy="2263761"/>
          </a:xfrm>
          <a:custGeom>
            <a:avLst/>
            <a:gdLst/>
            <a:ahLst/>
            <a:cxnLst/>
            <a:rect l="l" t="t" r="r" b="b"/>
            <a:pathLst>
              <a:path w="3395641" h="3395641">
                <a:moveTo>
                  <a:pt x="0" y="0"/>
                </a:moveTo>
                <a:lnTo>
                  <a:pt x="3395641" y="0"/>
                </a:lnTo>
                <a:lnTo>
                  <a:pt x="3395641" y="3395641"/>
                </a:lnTo>
                <a:lnTo>
                  <a:pt x="0" y="3395641"/>
                </a:lnTo>
                <a:lnTo>
                  <a:pt x="0" y="0"/>
                </a:lnTo>
                <a:close/>
              </a:path>
            </a:pathLst>
          </a:custGeom>
          <a:blipFill>
            <a:blip r:embed="rId3"/>
            <a:stretch>
              <a:fillRect l="-263309" t="-25671" b="-116686"/>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254C5"/>
        </a:solidFill>
        <a:effectLst/>
      </p:bgPr>
    </p:bg>
    <p:spTree>
      <p:nvGrpSpPr>
        <p:cNvPr id="1" name=""/>
        <p:cNvGrpSpPr/>
        <p:nvPr/>
      </p:nvGrpSpPr>
      <p:grpSpPr>
        <a:xfrm>
          <a:off x="0" y="0"/>
          <a:ext cx="0" cy="0"/>
          <a:chOff x="0" y="0"/>
          <a:chExt cx="0" cy="0"/>
        </a:xfrm>
      </p:grpSpPr>
      <p:sp>
        <p:nvSpPr>
          <p:cNvPr id="3" name="AutoShape 3"/>
          <p:cNvSpPr/>
          <p:nvPr/>
        </p:nvSpPr>
        <p:spPr>
          <a:xfrm>
            <a:off x="0" y="6467085"/>
            <a:ext cx="12263401" cy="0"/>
          </a:xfrm>
          <a:prstGeom prst="line">
            <a:avLst/>
          </a:prstGeom>
          <a:ln w="38100" cap="flat">
            <a:solidFill>
              <a:srgbClr val="2254C5"/>
            </a:solidFill>
            <a:prstDash val="solid"/>
            <a:headEnd type="none" w="sm" len="sm"/>
            <a:tailEnd type="none" w="sm" len="sm"/>
          </a:ln>
        </p:spPr>
        <p:txBody>
          <a:bodyPr/>
          <a:lstStyle/>
          <a:p>
            <a:endParaRPr lang="en-US" sz="1200"/>
          </a:p>
        </p:txBody>
      </p:sp>
      <p:sp>
        <p:nvSpPr>
          <p:cNvPr id="4" name="AutoShape 4"/>
          <p:cNvSpPr/>
          <p:nvPr/>
        </p:nvSpPr>
        <p:spPr>
          <a:xfrm>
            <a:off x="7900041" y="422354"/>
            <a:ext cx="4291959" cy="0"/>
          </a:xfrm>
          <a:prstGeom prst="line">
            <a:avLst/>
          </a:prstGeom>
          <a:ln w="28575" cap="flat">
            <a:solidFill>
              <a:schemeClr val="bg1"/>
            </a:solidFill>
            <a:prstDash val="solid"/>
            <a:headEnd type="none" w="sm" len="sm"/>
            <a:tailEnd type="none" w="sm" len="sm"/>
          </a:ln>
        </p:spPr>
        <p:txBody>
          <a:bodyPr/>
          <a:lstStyle/>
          <a:p>
            <a:endParaRPr lang="en-US" sz="1200"/>
          </a:p>
        </p:txBody>
      </p:sp>
      <p:sp>
        <p:nvSpPr>
          <p:cNvPr id="5" name="TextBox 5"/>
          <p:cNvSpPr txBox="1"/>
          <p:nvPr/>
        </p:nvSpPr>
        <p:spPr>
          <a:xfrm>
            <a:off x="680120" y="760488"/>
            <a:ext cx="4140059" cy="1661993"/>
          </a:xfrm>
          <a:prstGeom prst="rect">
            <a:avLst/>
          </a:prstGeom>
        </p:spPr>
        <p:txBody>
          <a:bodyPr wrap="square" lIns="0" tIns="0" rIns="0" bIns="0" rtlCol="0" anchor="t">
            <a:spAutoFit/>
          </a:bodyPr>
          <a:lstStyle/>
          <a:p>
            <a:r>
              <a:rPr lang="en-US" sz="5400">
                <a:solidFill>
                  <a:schemeClr val="bg1"/>
                </a:solidFill>
                <a:latin typeface="Montserrat Bold"/>
              </a:rPr>
              <a:t>Data Cleaning</a:t>
            </a:r>
          </a:p>
        </p:txBody>
      </p:sp>
      <p:sp>
        <p:nvSpPr>
          <p:cNvPr id="6" name="TextBox 6"/>
          <p:cNvSpPr txBox="1"/>
          <p:nvPr/>
        </p:nvSpPr>
        <p:spPr>
          <a:xfrm>
            <a:off x="685801" y="4091797"/>
            <a:ext cx="4140060" cy="2060564"/>
          </a:xfrm>
          <a:prstGeom prst="rect">
            <a:avLst/>
          </a:prstGeom>
        </p:spPr>
        <p:txBody>
          <a:bodyPr wrap="square" lIns="0" tIns="0" rIns="0" bIns="0" rtlCol="0" anchor="t">
            <a:spAutoFit/>
          </a:bodyPr>
          <a:lstStyle/>
          <a:p>
            <a:pPr algn="just">
              <a:lnSpc>
                <a:spcPts val="1803"/>
              </a:lnSpc>
            </a:pPr>
            <a:r>
              <a:rPr lang="en-US" sz="1287">
                <a:solidFill>
                  <a:schemeClr val="bg1"/>
                </a:solidFill>
                <a:latin typeface="Montserrat"/>
              </a:rPr>
              <a:t>While the dataset provides valuable insights into demographic characteristics and technology engagement, certain limitations and challenges, such as missing data, need to be addressed during the analysis process.</a:t>
            </a:r>
          </a:p>
          <a:p>
            <a:pPr algn="just">
              <a:lnSpc>
                <a:spcPts val="1803"/>
              </a:lnSpc>
            </a:pPr>
            <a:r>
              <a:rPr lang="en-US" sz="1287">
                <a:solidFill>
                  <a:schemeClr val="bg1"/>
                </a:solidFill>
                <a:latin typeface="Montserrat"/>
              </a:rPr>
              <a:t>Strategies for handling missing data, ensuring data quality, and transforming data should be implemented to maintain the integrity and reliability of the findings.</a:t>
            </a:r>
          </a:p>
        </p:txBody>
      </p:sp>
      <p:sp>
        <p:nvSpPr>
          <p:cNvPr id="7" name="TextBox 7"/>
          <p:cNvSpPr txBox="1"/>
          <p:nvPr/>
        </p:nvSpPr>
        <p:spPr>
          <a:xfrm>
            <a:off x="5603381" y="1470284"/>
            <a:ext cx="2859899" cy="340221"/>
          </a:xfrm>
          <a:prstGeom prst="rect">
            <a:avLst/>
          </a:prstGeom>
        </p:spPr>
        <p:txBody>
          <a:bodyPr wrap="square" lIns="0" tIns="0" rIns="0" bIns="0" rtlCol="0" anchor="t">
            <a:spAutoFit/>
          </a:bodyPr>
          <a:lstStyle/>
          <a:p>
            <a:pPr>
              <a:lnSpc>
                <a:spcPts val="2938"/>
              </a:lnSpc>
            </a:pPr>
            <a:r>
              <a:rPr lang="en-US">
                <a:solidFill>
                  <a:schemeClr val="bg1"/>
                </a:solidFill>
                <a:latin typeface="Montserrat Classic"/>
              </a:rPr>
              <a:t>Missing Value Treatment</a:t>
            </a:r>
          </a:p>
        </p:txBody>
      </p:sp>
      <p:sp>
        <p:nvSpPr>
          <p:cNvPr id="8" name="TextBox 8"/>
          <p:cNvSpPr txBox="1"/>
          <p:nvPr/>
        </p:nvSpPr>
        <p:spPr>
          <a:xfrm>
            <a:off x="5334001" y="1935184"/>
            <a:ext cx="2859899" cy="900439"/>
          </a:xfrm>
          <a:prstGeom prst="rect">
            <a:avLst/>
          </a:prstGeom>
        </p:spPr>
        <p:txBody>
          <a:bodyPr wrap="square" lIns="0" tIns="0" rIns="0" bIns="0" rtlCol="0" anchor="t">
            <a:spAutoFit/>
          </a:bodyPr>
          <a:lstStyle/>
          <a:p>
            <a:pPr marL="285750" indent="-285750">
              <a:lnSpc>
                <a:spcPts val="1837"/>
              </a:lnSpc>
              <a:buFont typeface="Arial" panose="020B0604020202020204" pitchFamily="34" charset="0"/>
              <a:buChar char="•"/>
            </a:pPr>
            <a:r>
              <a:rPr lang="en-US" sz="1100">
                <a:solidFill>
                  <a:schemeClr val="bg1"/>
                </a:solidFill>
                <a:latin typeface="Montserrat"/>
              </a:rPr>
              <a:t>Identify missing values with </a:t>
            </a:r>
            <a:r>
              <a:rPr lang="en-US" sz="1100" err="1">
                <a:solidFill>
                  <a:schemeClr val="bg1"/>
                </a:solidFill>
                <a:latin typeface="Montserrat"/>
              </a:rPr>
              <a:t>data.isnull</a:t>
            </a:r>
            <a:r>
              <a:rPr lang="en-US" sz="1100">
                <a:solidFill>
                  <a:schemeClr val="bg1"/>
                </a:solidFill>
                <a:latin typeface="Montserrat"/>
              </a:rPr>
              <a:t>().sum()</a:t>
            </a:r>
          </a:p>
          <a:p>
            <a:pPr marL="285750" indent="-285750">
              <a:lnSpc>
                <a:spcPts val="1837"/>
              </a:lnSpc>
              <a:buFont typeface="Arial" panose="020B0604020202020204" pitchFamily="34" charset="0"/>
              <a:buChar char="•"/>
            </a:pPr>
            <a:r>
              <a:rPr lang="en-US" sz="1100">
                <a:solidFill>
                  <a:schemeClr val="bg1"/>
                </a:solidFill>
                <a:latin typeface="Montserrat"/>
              </a:rPr>
              <a:t>Handle missing values by dropping rows (</a:t>
            </a:r>
            <a:r>
              <a:rPr lang="en-US" sz="1100" err="1">
                <a:solidFill>
                  <a:schemeClr val="bg1"/>
                </a:solidFill>
                <a:latin typeface="Montserrat"/>
              </a:rPr>
              <a:t>data.dropna</a:t>
            </a:r>
            <a:r>
              <a:rPr lang="en-US" sz="1100">
                <a:solidFill>
                  <a:schemeClr val="bg1"/>
                </a:solidFill>
                <a:latin typeface="Montserrat"/>
              </a:rPr>
              <a:t>()) </a:t>
            </a:r>
          </a:p>
        </p:txBody>
      </p:sp>
      <p:sp>
        <p:nvSpPr>
          <p:cNvPr id="9" name="TextBox 9"/>
          <p:cNvSpPr txBox="1"/>
          <p:nvPr/>
        </p:nvSpPr>
        <p:spPr>
          <a:xfrm>
            <a:off x="5602638" y="3860428"/>
            <a:ext cx="2967181" cy="340221"/>
          </a:xfrm>
          <a:prstGeom prst="rect">
            <a:avLst/>
          </a:prstGeom>
        </p:spPr>
        <p:txBody>
          <a:bodyPr wrap="square" lIns="0" tIns="0" rIns="0" bIns="0" rtlCol="0" anchor="t">
            <a:spAutoFit/>
          </a:bodyPr>
          <a:lstStyle/>
          <a:p>
            <a:pPr>
              <a:lnSpc>
                <a:spcPts val="2938"/>
              </a:lnSpc>
            </a:pPr>
            <a:r>
              <a:rPr lang="en-US">
                <a:solidFill>
                  <a:schemeClr val="bg1"/>
                </a:solidFill>
                <a:latin typeface="Montserrat Classic"/>
              </a:rPr>
              <a:t>Duplicate &amp; Anomaly</a:t>
            </a:r>
          </a:p>
        </p:txBody>
      </p:sp>
      <p:sp>
        <p:nvSpPr>
          <p:cNvPr id="10" name="TextBox 10"/>
          <p:cNvSpPr txBox="1"/>
          <p:nvPr/>
        </p:nvSpPr>
        <p:spPr>
          <a:xfrm>
            <a:off x="5334001" y="4325328"/>
            <a:ext cx="3249952" cy="669607"/>
          </a:xfrm>
          <a:prstGeom prst="rect">
            <a:avLst/>
          </a:prstGeom>
        </p:spPr>
        <p:txBody>
          <a:bodyPr wrap="square" lIns="0" tIns="0" rIns="0" bIns="0" rtlCol="0" anchor="t">
            <a:spAutoFit/>
          </a:bodyPr>
          <a:lstStyle/>
          <a:p>
            <a:pPr marL="285750" indent="-285750">
              <a:lnSpc>
                <a:spcPts val="1837"/>
              </a:lnSpc>
              <a:buFont typeface="Arial" panose="020B0604020202020204" pitchFamily="34" charset="0"/>
              <a:buChar char="•"/>
            </a:pPr>
            <a:r>
              <a:rPr lang="en-US" sz="1100">
                <a:solidFill>
                  <a:schemeClr val="bg1"/>
                </a:solidFill>
                <a:latin typeface="Montserrat"/>
              </a:rPr>
              <a:t>Detect duplicate rows </a:t>
            </a:r>
          </a:p>
          <a:p>
            <a:pPr marL="285750" indent="-285750">
              <a:lnSpc>
                <a:spcPts val="1837"/>
              </a:lnSpc>
              <a:buFont typeface="Arial" panose="020B0604020202020204" pitchFamily="34" charset="0"/>
              <a:buChar char="•"/>
            </a:pPr>
            <a:r>
              <a:rPr lang="en-US" sz="1100">
                <a:solidFill>
                  <a:schemeClr val="bg1"/>
                </a:solidFill>
                <a:latin typeface="Montserrat"/>
              </a:rPr>
              <a:t>Identify and handle any remaining anomalies or inconsistencies</a:t>
            </a:r>
          </a:p>
        </p:txBody>
      </p:sp>
      <p:sp>
        <p:nvSpPr>
          <p:cNvPr id="11" name="TextBox 11"/>
          <p:cNvSpPr txBox="1"/>
          <p:nvPr/>
        </p:nvSpPr>
        <p:spPr>
          <a:xfrm>
            <a:off x="8858273" y="1470284"/>
            <a:ext cx="2653607" cy="340221"/>
          </a:xfrm>
          <a:prstGeom prst="rect">
            <a:avLst/>
          </a:prstGeom>
        </p:spPr>
        <p:txBody>
          <a:bodyPr wrap="square" lIns="0" tIns="0" rIns="0" bIns="0" rtlCol="0" anchor="t">
            <a:spAutoFit/>
          </a:bodyPr>
          <a:lstStyle/>
          <a:p>
            <a:pPr>
              <a:lnSpc>
                <a:spcPts val="2938"/>
              </a:lnSpc>
            </a:pPr>
            <a:r>
              <a:rPr lang="en-US">
                <a:solidFill>
                  <a:schemeClr val="bg1"/>
                </a:solidFill>
                <a:latin typeface="Montserrat Classic"/>
              </a:rPr>
              <a:t>Data Transformation</a:t>
            </a:r>
          </a:p>
        </p:txBody>
      </p:sp>
      <p:sp>
        <p:nvSpPr>
          <p:cNvPr id="12" name="TextBox 12"/>
          <p:cNvSpPr txBox="1"/>
          <p:nvPr/>
        </p:nvSpPr>
        <p:spPr>
          <a:xfrm>
            <a:off x="8570102" y="1935184"/>
            <a:ext cx="3621898" cy="900439"/>
          </a:xfrm>
          <a:prstGeom prst="rect">
            <a:avLst/>
          </a:prstGeom>
        </p:spPr>
        <p:txBody>
          <a:bodyPr wrap="square" lIns="0" tIns="0" rIns="0" bIns="0" rtlCol="0" anchor="t">
            <a:spAutoFit/>
          </a:bodyPr>
          <a:lstStyle/>
          <a:p>
            <a:pPr marL="285750" indent="-285750">
              <a:lnSpc>
                <a:spcPts val="1837"/>
              </a:lnSpc>
              <a:buFont typeface="Arial" panose="020B0604020202020204" pitchFamily="34" charset="0"/>
              <a:buChar char="•"/>
            </a:pPr>
            <a:r>
              <a:rPr lang="en-US" sz="1100">
                <a:solidFill>
                  <a:schemeClr val="bg1"/>
                </a:solidFill>
                <a:latin typeface="Montserrat"/>
              </a:rPr>
              <a:t>Remove irrelevant columns with </a:t>
            </a:r>
            <a:r>
              <a:rPr lang="en-US" sz="1100" err="1">
                <a:solidFill>
                  <a:schemeClr val="bg1"/>
                </a:solidFill>
                <a:latin typeface="Montserrat"/>
              </a:rPr>
              <a:t>data.drop</a:t>
            </a:r>
            <a:r>
              <a:rPr lang="en-US" sz="1100">
                <a:solidFill>
                  <a:schemeClr val="bg1"/>
                </a:solidFill>
                <a:latin typeface="Montserrat"/>
              </a:rPr>
              <a:t>(columns, axis=1, </a:t>
            </a:r>
            <a:r>
              <a:rPr lang="en-US" sz="1100" err="1">
                <a:solidFill>
                  <a:schemeClr val="bg1"/>
                </a:solidFill>
                <a:latin typeface="Montserrat"/>
              </a:rPr>
              <a:t>inplace</a:t>
            </a:r>
            <a:r>
              <a:rPr lang="en-US" sz="1100">
                <a:solidFill>
                  <a:schemeClr val="bg1"/>
                </a:solidFill>
                <a:latin typeface="Montserrat"/>
              </a:rPr>
              <a:t>=True)</a:t>
            </a:r>
          </a:p>
          <a:p>
            <a:pPr marL="285750" indent="-285750">
              <a:lnSpc>
                <a:spcPts val="1837"/>
              </a:lnSpc>
              <a:buFont typeface="Arial" panose="020B0604020202020204" pitchFamily="34" charset="0"/>
              <a:buChar char="•"/>
            </a:pPr>
            <a:r>
              <a:rPr lang="en-US" sz="1100">
                <a:solidFill>
                  <a:schemeClr val="bg1"/>
                </a:solidFill>
                <a:latin typeface="Montserrat"/>
              </a:rPr>
              <a:t>Divide the whole dataset based on the technologies taken up from our project </a:t>
            </a:r>
          </a:p>
        </p:txBody>
      </p:sp>
      <p:sp>
        <p:nvSpPr>
          <p:cNvPr id="13" name="TextBox 13"/>
          <p:cNvSpPr txBox="1"/>
          <p:nvPr/>
        </p:nvSpPr>
        <p:spPr>
          <a:xfrm>
            <a:off x="8922337" y="3860428"/>
            <a:ext cx="2881542" cy="340221"/>
          </a:xfrm>
          <a:prstGeom prst="rect">
            <a:avLst/>
          </a:prstGeom>
        </p:spPr>
        <p:txBody>
          <a:bodyPr wrap="square" lIns="0" tIns="0" rIns="0" bIns="0" rtlCol="0" anchor="t">
            <a:spAutoFit/>
          </a:bodyPr>
          <a:lstStyle/>
          <a:p>
            <a:pPr>
              <a:lnSpc>
                <a:spcPts val="2938"/>
              </a:lnSpc>
            </a:pPr>
            <a:r>
              <a:rPr lang="en-US">
                <a:solidFill>
                  <a:schemeClr val="bg1"/>
                </a:solidFill>
                <a:latin typeface="Montserrat Classic"/>
              </a:rPr>
              <a:t>Validation</a:t>
            </a:r>
          </a:p>
        </p:txBody>
      </p:sp>
      <p:sp>
        <p:nvSpPr>
          <p:cNvPr id="14" name="TextBox 14"/>
          <p:cNvSpPr txBox="1"/>
          <p:nvPr/>
        </p:nvSpPr>
        <p:spPr>
          <a:xfrm>
            <a:off x="8568060" y="4313233"/>
            <a:ext cx="3235819" cy="900439"/>
          </a:xfrm>
          <a:prstGeom prst="rect">
            <a:avLst/>
          </a:prstGeom>
        </p:spPr>
        <p:txBody>
          <a:bodyPr wrap="square" lIns="0" tIns="0" rIns="0" bIns="0" rtlCol="0" anchor="t">
            <a:spAutoFit/>
          </a:bodyPr>
          <a:lstStyle/>
          <a:p>
            <a:pPr marL="285750" indent="-285750">
              <a:lnSpc>
                <a:spcPts val="1837"/>
              </a:lnSpc>
              <a:buFont typeface="Arial" panose="020B0604020202020204" pitchFamily="34" charset="0"/>
              <a:buChar char="•"/>
            </a:pPr>
            <a:r>
              <a:rPr lang="en-US" sz="1100">
                <a:solidFill>
                  <a:schemeClr val="bg1"/>
                </a:solidFill>
                <a:latin typeface="Montserrat"/>
              </a:rPr>
              <a:t>Maintain a log or documentation of data cleaning steps.</a:t>
            </a:r>
          </a:p>
          <a:p>
            <a:pPr marL="285750" indent="-285750">
              <a:lnSpc>
                <a:spcPts val="1837"/>
              </a:lnSpc>
              <a:buFont typeface="Arial" panose="020B0604020202020204" pitchFamily="34" charset="0"/>
              <a:buChar char="•"/>
            </a:pPr>
            <a:r>
              <a:rPr lang="en-US" sz="1100">
                <a:solidFill>
                  <a:schemeClr val="bg1"/>
                </a:solidFill>
                <a:latin typeface="Montserrat"/>
              </a:rPr>
              <a:t>Create a copy of the cleaned dataset with the </a:t>
            </a:r>
            <a:r>
              <a:rPr lang="en-US" sz="1100" err="1">
                <a:solidFill>
                  <a:schemeClr val="bg1"/>
                </a:solidFill>
                <a:latin typeface="Montserrat"/>
              </a:rPr>
              <a:t>to_excel</a:t>
            </a:r>
            <a:r>
              <a:rPr lang="en-US" sz="1100">
                <a:solidFill>
                  <a:schemeClr val="bg1"/>
                </a:solidFill>
                <a:latin typeface="Montserrat"/>
              </a:rPr>
              <a:t>() feature</a:t>
            </a:r>
          </a:p>
        </p:txBody>
      </p:sp>
      <p:sp>
        <p:nvSpPr>
          <p:cNvPr id="17" name="AutoShape 17"/>
          <p:cNvSpPr/>
          <p:nvPr/>
        </p:nvSpPr>
        <p:spPr>
          <a:xfrm>
            <a:off x="5602638" y="3025878"/>
            <a:ext cx="960729" cy="0"/>
          </a:xfrm>
          <a:prstGeom prst="line">
            <a:avLst/>
          </a:prstGeom>
          <a:ln w="28575" cap="flat">
            <a:solidFill>
              <a:schemeClr val="bg1"/>
            </a:solidFill>
            <a:prstDash val="solid"/>
            <a:headEnd type="none" w="sm" len="sm"/>
            <a:tailEnd type="none" w="sm" len="sm"/>
          </a:ln>
        </p:spPr>
        <p:txBody>
          <a:bodyPr/>
          <a:lstStyle/>
          <a:p>
            <a:endParaRPr lang="en-US" sz="1050"/>
          </a:p>
        </p:txBody>
      </p:sp>
      <p:sp>
        <p:nvSpPr>
          <p:cNvPr id="18" name="AutoShape 18"/>
          <p:cNvSpPr/>
          <p:nvPr/>
        </p:nvSpPr>
        <p:spPr>
          <a:xfrm>
            <a:off x="8878593" y="3025878"/>
            <a:ext cx="624687" cy="0"/>
          </a:xfrm>
          <a:prstGeom prst="line">
            <a:avLst/>
          </a:prstGeom>
          <a:ln w="28575" cap="flat">
            <a:solidFill>
              <a:schemeClr val="bg1"/>
            </a:solidFill>
            <a:prstDash val="solid"/>
            <a:headEnd type="none" w="sm" len="sm"/>
            <a:tailEnd type="none" w="sm" len="sm"/>
          </a:ln>
        </p:spPr>
        <p:txBody>
          <a:bodyPr/>
          <a:lstStyle/>
          <a:p>
            <a:endParaRPr lang="en-US" sz="1050"/>
          </a:p>
        </p:txBody>
      </p:sp>
      <p:sp>
        <p:nvSpPr>
          <p:cNvPr id="19" name="AutoShape 19"/>
          <p:cNvSpPr/>
          <p:nvPr/>
        </p:nvSpPr>
        <p:spPr>
          <a:xfrm>
            <a:off x="8871537" y="5349956"/>
            <a:ext cx="624687" cy="0"/>
          </a:xfrm>
          <a:prstGeom prst="line">
            <a:avLst/>
          </a:prstGeom>
          <a:ln w="28575" cap="flat">
            <a:solidFill>
              <a:schemeClr val="bg1"/>
            </a:solidFill>
            <a:prstDash val="solid"/>
            <a:headEnd type="none" w="sm" len="sm"/>
            <a:tailEnd type="none" w="sm" len="sm"/>
          </a:ln>
        </p:spPr>
        <p:txBody>
          <a:bodyPr/>
          <a:lstStyle/>
          <a:p>
            <a:endParaRPr lang="en-US" sz="1050"/>
          </a:p>
        </p:txBody>
      </p:sp>
      <p:sp>
        <p:nvSpPr>
          <p:cNvPr id="20" name="AutoShape 20"/>
          <p:cNvSpPr/>
          <p:nvPr/>
        </p:nvSpPr>
        <p:spPr>
          <a:xfrm>
            <a:off x="5606485" y="5349956"/>
            <a:ext cx="730183" cy="0"/>
          </a:xfrm>
          <a:prstGeom prst="line">
            <a:avLst/>
          </a:prstGeom>
          <a:ln w="28575" cap="flat">
            <a:solidFill>
              <a:schemeClr val="bg1"/>
            </a:solidFill>
            <a:prstDash val="solid"/>
            <a:headEnd type="none" w="sm" len="sm"/>
            <a:tailEnd type="none" w="sm" len="sm"/>
          </a:ln>
        </p:spPr>
        <p:txBody>
          <a:bodyPr/>
          <a:lstStyle/>
          <a:p>
            <a:endParaRPr lang="en-US" sz="1050"/>
          </a:p>
        </p:txBody>
      </p:sp>
      <p:pic>
        <p:nvPicPr>
          <p:cNvPr id="28" name="Picture 27" descr="Stock market trading screen">
            <a:extLst>
              <a:ext uri="{FF2B5EF4-FFF2-40B4-BE49-F238E27FC236}">
                <a16:creationId xmlns:a16="http://schemas.microsoft.com/office/drawing/2014/main" id="{62BEB482-E8AE-EFE8-049C-8A5C6B2FE7A3}"/>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b="48402"/>
          <a:stretch/>
        </p:blipFill>
        <p:spPr>
          <a:xfrm>
            <a:off x="685801" y="2504218"/>
            <a:ext cx="4140059" cy="1424105"/>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9F5C"/>
        </a:solidFill>
        <a:effectLst/>
      </p:bgPr>
    </p:bg>
    <p:spTree>
      <p:nvGrpSpPr>
        <p:cNvPr id="1" name=""/>
        <p:cNvGrpSpPr/>
        <p:nvPr/>
      </p:nvGrpSpPr>
      <p:grpSpPr>
        <a:xfrm>
          <a:off x="0" y="0"/>
          <a:ext cx="0" cy="0"/>
          <a:chOff x="0" y="0"/>
          <a:chExt cx="0" cy="0"/>
        </a:xfrm>
      </p:grpSpPr>
      <p:sp>
        <p:nvSpPr>
          <p:cNvPr id="2" name="AutoShape 2"/>
          <p:cNvSpPr/>
          <p:nvPr/>
        </p:nvSpPr>
        <p:spPr>
          <a:xfrm>
            <a:off x="1966893" y="2742800"/>
            <a:ext cx="1317680" cy="0"/>
          </a:xfrm>
          <a:prstGeom prst="line">
            <a:avLst/>
          </a:prstGeom>
          <a:ln w="28575" cap="rnd">
            <a:solidFill>
              <a:schemeClr val="bg1"/>
            </a:solidFill>
            <a:prstDash val="solid"/>
            <a:headEnd type="none" w="sm" len="sm"/>
            <a:tailEnd type="none" w="sm" len="sm"/>
          </a:ln>
        </p:spPr>
        <p:txBody>
          <a:bodyPr/>
          <a:lstStyle/>
          <a:p>
            <a:endParaRPr lang="en-US" sz="1200">
              <a:solidFill>
                <a:schemeClr val="bg1"/>
              </a:solidFill>
            </a:endParaRPr>
          </a:p>
        </p:txBody>
      </p:sp>
      <p:sp>
        <p:nvSpPr>
          <p:cNvPr id="3" name="AutoShape 3"/>
          <p:cNvSpPr/>
          <p:nvPr/>
        </p:nvSpPr>
        <p:spPr>
          <a:xfrm>
            <a:off x="7900041" y="440899"/>
            <a:ext cx="4291959" cy="0"/>
          </a:xfrm>
          <a:prstGeom prst="line">
            <a:avLst/>
          </a:prstGeom>
          <a:ln w="28575" cap="flat">
            <a:solidFill>
              <a:schemeClr val="bg1"/>
            </a:solidFill>
            <a:prstDash val="solid"/>
            <a:headEnd type="none" w="sm" len="sm"/>
            <a:tailEnd type="none" w="sm" len="sm"/>
          </a:ln>
        </p:spPr>
        <p:txBody>
          <a:bodyPr/>
          <a:lstStyle/>
          <a:p>
            <a:endParaRPr lang="en-US" sz="1200"/>
          </a:p>
        </p:txBody>
      </p:sp>
      <p:sp>
        <p:nvSpPr>
          <p:cNvPr id="4" name="AutoShape 4"/>
          <p:cNvSpPr/>
          <p:nvPr/>
        </p:nvSpPr>
        <p:spPr>
          <a:xfrm>
            <a:off x="0" y="6485630"/>
            <a:ext cx="12263401" cy="0"/>
          </a:xfrm>
          <a:prstGeom prst="line">
            <a:avLst/>
          </a:prstGeom>
          <a:ln w="38100" cap="flat">
            <a:solidFill>
              <a:schemeClr val="bg1"/>
            </a:solidFill>
            <a:prstDash val="solid"/>
            <a:headEnd type="none" w="sm" len="sm"/>
            <a:tailEnd type="none" w="sm" len="sm"/>
          </a:ln>
        </p:spPr>
        <p:txBody>
          <a:bodyPr/>
          <a:lstStyle/>
          <a:p>
            <a:endParaRPr lang="en-US" sz="1200"/>
          </a:p>
        </p:txBody>
      </p:sp>
      <p:sp>
        <p:nvSpPr>
          <p:cNvPr id="5" name="TextBox 5"/>
          <p:cNvSpPr txBox="1"/>
          <p:nvPr/>
        </p:nvSpPr>
        <p:spPr>
          <a:xfrm>
            <a:off x="277661" y="3619912"/>
            <a:ext cx="1617698" cy="272126"/>
          </a:xfrm>
          <a:prstGeom prst="rect">
            <a:avLst/>
          </a:prstGeom>
          <a:ln>
            <a:noFill/>
          </a:ln>
        </p:spPr>
        <p:txBody>
          <a:bodyPr wrap="square" lIns="0" tIns="0" rIns="0" bIns="0" rtlCol="0" anchor="t">
            <a:spAutoFit/>
          </a:bodyPr>
          <a:lstStyle/>
          <a:p>
            <a:pPr algn="r">
              <a:lnSpc>
                <a:spcPts val="2145"/>
              </a:lnSpc>
            </a:pPr>
            <a:r>
              <a:rPr lang="en-US" sz="2400">
                <a:solidFill>
                  <a:schemeClr val="bg1"/>
                </a:solidFill>
                <a:latin typeface="Montserrat Classic"/>
              </a:rPr>
              <a:t>Integrate</a:t>
            </a:r>
          </a:p>
        </p:txBody>
      </p:sp>
      <p:sp>
        <p:nvSpPr>
          <p:cNvPr id="6" name="AutoShape 6"/>
          <p:cNvSpPr/>
          <p:nvPr/>
        </p:nvSpPr>
        <p:spPr>
          <a:xfrm>
            <a:off x="1966893" y="3758501"/>
            <a:ext cx="1317680" cy="0"/>
          </a:xfrm>
          <a:prstGeom prst="line">
            <a:avLst/>
          </a:prstGeom>
          <a:ln w="28575" cap="rnd">
            <a:solidFill>
              <a:schemeClr val="bg1"/>
            </a:solidFill>
            <a:prstDash val="solid"/>
            <a:headEnd type="none" w="sm" len="sm"/>
            <a:tailEnd type="none" w="sm" len="sm"/>
          </a:ln>
        </p:spPr>
        <p:txBody>
          <a:bodyPr/>
          <a:lstStyle/>
          <a:p>
            <a:endParaRPr lang="en-US" sz="1200">
              <a:solidFill>
                <a:schemeClr val="bg1"/>
              </a:solidFill>
            </a:endParaRPr>
          </a:p>
        </p:txBody>
      </p:sp>
      <p:sp>
        <p:nvSpPr>
          <p:cNvPr id="7" name="TextBox 7"/>
          <p:cNvSpPr txBox="1"/>
          <p:nvPr/>
        </p:nvSpPr>
        <p:spPr>
          <a:xfrm>
            <a:off x="9916" y="4833299"/>
            <a:ext cx="1885443" cy="272126"/>
          </a:xfrm>
          <a:prstGeom prst="rect">
            <a:avLst/>
          </a:prstGeom>
          <a:ln>
            <a:noFill/>
          </a:ln>
        </p:spPr>
        <p:txBody>
          <a:bodyPr wrap="square" lIns="0" tIns="0" rIns="0" bIns="0" rtlCol="0" anchor="t">
            <a:spAutoFit/>
          </a:bodyPr>
          <a:lstStyle/>
          <a:p>
            <a:pPr algn="r">
              <a:lnSpc>
                <a:spcPts val="2145"/>
              </a:lnSpc>
            </a:pPr>
            <a:r>
              <a:rPr lang="en-US" sz="2400">
                <a:solidFill>
                  <a:schemeClr val="bg1"/>
                </a:solidFill>
                <a:latin typeface="Montserrat Classic"/>
              </a:rPr>
              <a:t>Collaborate</a:t>
            </a:r>
          </a:p>
        </p:txBody>
      </p:sp>
      <p:sp>
        <p:nvSpPr>
          <p:cNvPr id="8" name="AutoShape 8"/>
          <p:cNvSpPr/>
          <p:nvPr/>
        </p:nvSpPr>
        <p:spPr>
          <a:xfrm>
            <a:off x="1966893" y="4971888"/>
            <a:ext cx="1317680" cy="0"/>
          </a:xfrm>
          <a:prstGeom prst="line">
            <a:avLst/>
          </a:prstGeom>
          <a:ln w="28575" cap="rnd">
            <a:solidFill>
              <a:schemeClr val="bg1"/>
            </a:solidFill>
            <a:prstDash val="solid"/>
            <a:headEnd type="none" w="sm" len="sm"/>
            <a:tailEnd type="none" w="sm" len="sm"/>
          </a:ln>
        </p:spPr>
        <p:txBody>
          <a:bodyPr/>
          <a:lstStyle/>
          <a:p>
            <a:endParaRPr lang="en-US" sz="1200">
              <a:solidFill>
                <a:schemeClr val="bg1"/>
              </a:solidFill>
            </a:endParaRPr>
          </a:p>
        </p:txBody>
      </p:sp>
      <p:sp>
        <p:nvSpPr>
          <p:cNvPr id="10" name="TextBox 10"/>
          <p:cNvSpPr txBox="1"/>
          <p:nvPr/>
        </p:nvSpPr>
        <p:spPr>
          <a:xfrm>
            <a:off x="914157" y="1213985"/>
            <a:ext cx="5049763" cy="760465"/>
          </a:xfrm>
          <a:prstGeom prst="rect">
            <a:avLst/>
          </a:prstGeom>
        </p:spPr>
        <p:txBody>
          <a:bodyPr wrap="square" lIns="0" tIns="0" rIns="0" bIns="0" rtlCol="0" anchor="t">
            <a:spAutoFit/>
          </a:bodyPr>
          <a:lstStyle/>
          <a:p>
            <a:pPr>
              <a:lnSpc>
                <a:spcPts val="6403"/>
              </a:lnSpc>
            </a:pPr>
            <a:r>
              <a:rPr lang="en-US" sz="4574">
                <a:solidFill>
                  <a:schemeClr val="bg1"/>
                </a:solidFill>
                <a:latin typeface="Montserrat Bold"/>
              </a:rPr>
              <a:t>Next Steps</a:t>
            </a:r>
          </a:p>
        </p:txBody>
      </p:sp>
      <p:sp>
        <p:nvSpPr>
          <p:cNvPr id="11" name="TextBox 11"/>
          <p:cNvSpPr txBox="1"/>
          <p:nvPr/>
        </p:nvSpPr>
        <p:spPr>
          <a:xfrm>
            <a:off x="238035" y="2604211"/>
            <a:ext cx="1657324" cy="272126"/>
          </a:xfrm>
          <a:prstGeom prst="rect">
            <a:avLst/>
          </a:prstGeom>
          <a:ln>
            <a:noFill/>
          </a:ln>
        </p:spPr>
        <p:txBody>
          <a:bodyPr wrap="square" lIns="0" tIns="0" rIns="0" bIns="0" rtlCol="0" anchor="t">
            <a:spAutoFit/>
          </a:bodyPr>
          <a:lstStyle/>
          <a:p>
            <a:pPr algn="r">
              <a:lnSpc>
                <a:spcPts val="2145"/>
              </a:lnSpc>
            </a:pPr>
            <a:r>
              <a:rPr lang="en-US" sz="2400">
                <a:solidFill>
                  <a:schemeClr val="bg1"/>
                </a:solidFill>
                <a:latin typeface="Montserrat Classic"/>
              </a:rPr>
              <a:t>Analyze</a:t>
            </a:r>
          </a:p>
        </p:txBody>
      </p:sp>
      <p:sp>
        <p:nvSpPr>
          <p:cNvPr id="12" name="TextBox 12"/>
          <p:cNvSpPr txBox="1"/>
          <p:nvPr/>
        </p:nvSpPr>
        <p:spPr>
          <a:xfrm>
            <a:off x="3655019" y="2623261"/>
            <a:ext cx="3822741" cy="861774"/>
          </a:xfrm>
          <a:prstGeom prst="rect">
            <a:avLst/>
          </a:prstGeom>
          <a:ln>
            <a:noFill/>
          </a:ln>
        </p:spPr>
        <p:txBody>
          <a:bodyPr wrap="square" lIns="0" tIns="0" rIns="0" bIns="0" rtlCol="0" anchor="t">
            <a:spAutoFit/>
          </a:bodyPr>
          <a:lstStyle/>
          <a:p>
            <a:r>
              <a:rPr lang="en-US" sz="1400">
                <a:solidFill>
                  <a:schemeClr val="bg1"/>
                </a:solidFill>
                <a:latin typeface="Montserrat"/>
              </a:rPr>
              <a:t>Perform further analysis (correlation, trends, segmentation) on the dataset to extract actionable insights for strategic decision-making at X BMS Corp.</a:t>
            </a:r>
          </a:p>
        </p:txBody>
      </p:sp>
      <p:sp>
        <p:nvSpPr>
          <p:cNvPr id="15" name="TextBox 15"/>
          <p:cNvSpPr txBox="1"/>
          <p:nvPr/>
        </p:nvSpPr>
        <p:spPr>
          <a:xfrm>
            <a:off x="3655019" y="3643609"/>
            <a:ext cx="3822741" cy="1077218"/>
          </a:xfrm>
          <a:prstGeom prst="rect">
            <a:avLst/>
          </a:prstGeom>
          <a:ln>
            <a:noFill/>
          </a:ln>
        </p:spPr>
        <p:txBody>
          <a:bodyPr wrap="square" lIns="0" tIns="0" rIns="0" bIns="0" rtlCol="0" anchor="t">
            <a:spAutoFit/>
          </a:bodyPr>
          <a:lstStyle/>
          <a:p>
            <a:r>
              <a:rPr lang="en-US" sz="1400">
                <a:solidFill>
                  <a:schemeClr val="bg1"/>
                </a:solidFill>
                <a:latin typeface="Montserrat"/>
              </a:rPr>
              <a:t>Integrate external research and market analysis findings to enhance understanding of external factors impacting technology adoption and market dynamics.</a:t>
            </a:r>
          </a:p>
        </p:txBody>
      </p:sp>
      <p:sp>
        <p:nvSpPr>
          <p:cNvPr id="16" name="TextBox 16"/>
          <p:cNvSpPr txBox="1"/>
          <p:nvPr/>
        </p:nvSpPr>
        <p:spPr>
          <a:xfrm>
            <a:off x="3655019" y="4852349"/>
            <a:ext cx="3822740" cy="1077218"/>
          </a:xfrm>
          <a:prstGeom prst="rect">
            <a:avLst/>
          </a:prstGeom>
          <a:ln>
            <a:noFill/>
          </a:ln>
        </p:spPr>
        <p:txBody>
          <a:bodyPr wrap="square" lIns="0" tIns="0" rIns="0" bIns="0" rtlCol="0" anchor="t">
            <a:spAutoFit/>
          </a:bodyPr>
          <a:lstStyle/>
          <a:p>
            <a:r>
              <a:rPr lang="en-US" sz="1400">
                <a:solidFill>
                  <a:schemeClr val="bg1"/>
                </a:solidFill>
                <a:latin typeface="Montserrat"/>
              </a:rPr>
              <a:t>Collaborate with domain experts and stakeholders to validate findings, refine strategies, and ensure alignment with organizational objectives and market prospects.</a:t>
            </a:r>
          </a:p>
        </p:txBody>
      </p:sp>
      <p:pic>
        <p:nvPicPr>
          <p:cNvPr id="18" name="Picture 17" descr="A room with a podium and a projector screen&#10;&#10;Description automatically generated">
            <a:extLst>
              <a:ext uri="{FF2B5EF4-FFF2-40B4-BE49-F238E27FC236}">
                <a16:creationId xmlns:a16="http://schemas.microsoft.com/office/drawing/2014/main" id="{220A3CE6-0D8B-DE86-B40D-881EABFF5062}"/>
              </a:ext>
            </a:extLst>
          </p:cNvPr>
          <p:cNvPicPr>
            <a:picLocks noChangeAspect="1"/>
          </p:cNvPicPr>
          <p:nvPr/>
        </p:nvPicPr>
        <p:blipFill rotWithShape="1">
          <a:blip r:embed="rId2">
            <a:extLst>
              <a:ext uri="{28A0092B-C50C-407E-A947-70E740481C1C}">
                <a14:useLocalDpi xmlns:a14="http://schemas.microsoft.com/office/drawing/2010/main" val="0"/>
              </a:ext>
            </a:extLst>
          </a:blip>
          <a:srcRect l="7765" r="32552"/>
          <a:stretch/>
        </p:blipFill>
        <p:spPr>
          <a:xfrm>
            <a:off x="7657058" y="1094745"/>
            <a:ext cx="3972561" cy="480719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5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8" name="TextBox 8"/>
          <p:cNvSpPr txBox="1"/>
          <p:nvPr/>
        </p:nvSpPr>
        <p:spPr>
          <a:xfrm>
            <a:off x="1742886" y="2520092"/>
            <a:ext cx="8706227" cy="1614994"/>
          </a:xfrm>
          <a:prstGeom prst="rect">
            <a:avLst/>
          </a:prstGeom>
        </p:spPr>
        <p:txBody>
          <a:bodyPr lIns="0" tIns="0" rIns="0" bIns="0" rtlCol="0" anchor="t">
            <a:spAutoFit/>
          </a:bodyPr>
          <a:lstStyle/>
          <a:p>
            <a:pPr algn="ctr" defTabSz="609630">
              <a:lnSpc>
                <a:spcPts val="13564"/>
              </a:lnSpc>
            </a:pPr>
            <a:r>
              <a:rPr lang="en-US" sz="9688">
                <a:solidFill>
                  <a:schemeClr val="bg1"/>
                </a:solidFill>
                <a:effectLst>
                  <a:outerShdw blurRad="38100" dist="38100" dir="2700000" algn="tl">
                    <a:srgbClr val="000000">
                      <a:alpha val="43137"/>
                    </a:srgbClr>
                  </a:outerShdw>
                </a:effectLst>
                <a:latin typeface="Montserrat Bold"/>
              </a:rPr>
              <a:t>Thank You</a:t>
            </a:r>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ee7c173-da09-4680-add9-a0097e8effc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CAEC87402B549ABFFB9927276112E" ma:contentTypeVersion="5" ma:contentTypeDescription="Create a new document." ma:contentTypeScope="" ma:versionID="9a3fd9339367ca1b685a2bbecc61c53c">
  <xsd:schema xmlns:xsd="http://www.w3.org/2001/XMLSchema" xmlns:xs="http://www.w3.org/2001/XMLSchema" xmlns:p="http://schemas.microsoft.com/office/2006/metadata/properties" xmlns:ns3="9ee7c173-da09-4680-add9-a0097e8effce" targetNamespace="http://schemas.microsoft.com/office/2006/metadata/properties" ma:root="true" ma:fieldsID="74cd3b819619c1fda4467ecbcb2ea422" ns3:_="">
    <xsd:import namespace="9ee7c173-da09-4680-add9-a0097e8effce"/>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e7c173-da09-4680-add9-a0097e8eff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_activity" ma:index="12"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1639496-BEB6-4825-8653-F3D220B206A2}">
  <ds:schemaRefs>
    <ds:schemaRef ds:uri="http://schemas.microsoft.com/office/2006/metadata/properties"/>
    <ds:schemaRef ds:uri="9ee7c173-da09-4680-add9-a0097e8effce"/>
    <ds:schemaRef ds:uri="http://purl.org/dc/elements/1.1/"/>
    <ds:schemaRef ds:uri="http://www.w3.org/XML/1998/namespace"/>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E2C7935B-A60F-46C4-AE87-4887EB6012A4}">
  <ds:schemaRefs>
    <ds:schemaRef ds:uri="http://schemas.microsoft.com/sharepoint/v3/contenttype/forms"/>
  </ds:schemaRefs>
</ds:datastoreItem>
</file>

<file path=customXml/itemProps3.xml><?xml version="1.0" encoding="utf-8"?>
<ds:datastoreItem xmlns:ds="http://schemas.openxmlformats.org/officeDocument/2006/customXml" ds:itemID="{A085E4B4-1A22-434D-A41F-6E73085F8A42}">
  <ds:schemaRefs>
    <ds:schemaRef ds:uri="9ee7c173-da09-4680-add9-a0097e8effc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627</Words>
  <Application>Microsoft Office PowerPoint</Application>
  <PresentationFormat>Widescreen</PresentationFormat>
  <Paragraphs>68</Paragraphs>
  <Slides>7</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7</vt:i4>
      </vt:variant>
    </vt:vector>
  </HeadingPairs>
  <TitlesOfParts>
    <vt:vector size="16" baseType="lpstr">
      <vt:lpstr>Aptos</vt:lpstr>
      <vt:lpstr>Aptos Display</vt:lpstr>
      <vt:lpstr>Arial</vt:lpstr>
      <vt:lpstr>Calibri</vt:lpstr>
      <vt:lpstr>Montserrat</vt:lpstr>
      <vt:lpstr>Montserrat Bold</vt:lpstr>
      <vt:lpstr>Montserrat Classic</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Rahik Hasan</dc:creator>
  <cp:lastModifiedBy>Rahik Hasan</cp:lastModifiedBy>
  <cp:revision>1</cp:revision>
  <dcterms:created xsi:type="dcterms:W3CDTF">2024-06-01T16:36:38Z</dcterms:created>
  <dcterms:modified xsi:type="dcterms:W3CDTF">2024-06-04T22:45:04Z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0x0101000DECAEC87402B549ABFFB9927276112E</vt:lpwstr>
  </property>
</Properties>
</file>